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6" r:id="rId4"/>
  </p:sldMasterIdLst>
  <p:notesMasterIdLst>
    <p:notesMasterId r:id="rId34"/>
  </p:notesMasterIdLst>
  <p:handoutMasterIdLst>
    <p:handoutMasterId r:id="rId35"/>
  </p:handoutMasterIdLst>
  <p:sldIdLst>
    <p:sldId id="431" r:id="rId5"/>
    <p:sldId id="366" r:id="rId6"/>
    <p:sldId id="401" r:id="rId7"/>
    <p:sldId id="513" r:id="rId8"/>
    <p:sldId id="515" r:id="rId9"/>
    <p:sldId id="514" r:id="rId10"/>
    <p:sldId id="432" r:id="rId11"/>
    <p:sldId id="516" r:id="rId12"/>
    <p:sldId id="510" r:id="rId13"/>
    <p:sldId id="518" r:id="rId14"/>
    <p:sldId id="517" r:id="rId15"/>
    <p:sldId id="519" r:id="rId16"/>
    <p:sldId id="511" r:id="rId17"/>
    <p:sldId id="521" r:id="rId18"/>
    <p:sldId id="530" r:id="rId19"/>
    <p:sldId id="525" r:id="rId20"/>
    <p:sldId id="523" r:id="rId21"/>
    <p:sldId id="524" r:id="rId22"/>
    <p:sldId id="531" r:id="rId23"/>
    <p:sldId id="532" r:id="rId24"/>
    <p:sldId id="526" r:id="rId25"/>
    <p:sldId id="527" r:id="rId26"/>
    <p:sldId id="528" r:id="rId27"/>
    <p:sldId id="529" r:id="rId28"/>
    <p:sldId id="522" r:id="rId29"/>
    <p:sldId id="533" r:id="rId30"/>
    <p:sldId id="520" r:id="rId31"/>
    <p:sldId id="534" r:id="rId32"/>
    <p:sldId id="508" r:id="rId33"/>
  </p:sldIdLst>
  <p:sldSz cx="11704638" cy="6583363"/>
  <p:notesSz cx="6797675" cy="9928225"/>
  <p:defaultTextStyle>
    <a:defPPr>
      <a:defRPr lang="en-US"/>
    </a:defPPr>
    <a:lvl1pPr marL="0" algn="l" defTabSz="1170432" rtl="0" eaLnBrk="1" latinLnBrk="0" hangingPunct="1">
      <a:defRPr sz="2300" kern="1200">
        <a:solidFill>
          <a:schemeClr val="tx1"/>
        </a:solidFill>
        <a:latin typeface="+mn-lt"/>
        <a:ea typeface="+mn-ea"/>
        <a:cs typeface="+mn-cs"/>
      </a:defRPr>
    </a:lvl1pPr>
    <a:lvl2pPr marL="585216" algn="l" defTabSz="1170432" rtl="0" eaLnBrk="1" latinLnBrk="0" hangingPunct="1">
      <a:defRPr sz="2300" kern="1200">
        <a:solidFill>
          <a:schemeClr val="tx1"/>
        </a:solidFill>
        <a:latin typeface="+mn-lt"/>
        <a:ea typeface="+mn-ea"/>
        <a:cs typeface="+mn-cs"/>
      </a:defRPr>
    </a:lvl2pPr>
    <a:lvl3pPr marL="1170432" algn="l" defTabSz="1170432" rtl="0" eaLnBrk="1" latinLnBrk="0" hangingPunct="1">
      <a:defRPr sz="2300" kern="1200">
        <a:solidFill>
          <a:schemeClr val="tx1"/>
        </a:solidFill>
        <a:latin typeface="+mn-lt"/>
        <a:ea typeface="+mn-ea"/>
        <a:cs typeface="+mn-cs"/>
      </a:defRPr>
    </a:lvl3pPr>
    <a:lvl4pPr marL="1755648" algn="l" defTabSz="1170432" rtl="0" eaLnBrk="1" latinLnBrk="0" hangingPunct="1">
      <a:defRPr sz="2300" kern="1200">
        <a:solidFill>
          <a:schemeClr val="tx1"/>
        </a:solidFill>
        <a:latin typeface="+mn-lt"/>
        <a:ea typeface="+mn-ea"/>
        <a:cs typeface="+mn-cs"/>
      </a:defRPr>
    </a:lvl4pPr>
    <a:lvl5pPr marL="2340864" algn="l" defTabSz="1170432" rtl="0" eaLnBrk="1" latinLnBrk="0" hangingPunct="1">
      <a:defRPr sz="2300" kern="1200">
        <a:solidFill>
          <a:schemeClr val="tx1"/>
        </a:solidFill>
        <a:latin typeface="+mn-lt"/>
        <a:ea typeface="+mn-ea"/>
        <a:cs typeface="+mn-cs"/>
      </a:defRPr>
    </a:lvl5pPr>
    <a:lvl6pPr marL="2926080" algn="l" defTabSz="1170432" rtl="0" eaLnBrk="1" latinLnBrk="0" hangingPunct="1">
      <a:defRPr sz="2300" kern="1200">
        <a:solidFill>
          <a:schemeClr val="tx1"/>
        </a:solidFill>
        <a:latin typeface="+mn-lt"/>
        <a:ea typeface="+mn-ea"/>
        <a:cs typeface="+mn-cs"/>
      </a:defRPr>
    </a:lvl6pPr>
    <a:lvl7pPr marL="3511296" algn="l" defTabSz="1170432" rtl="0" eaLnBrk="1" latinLnBrk="0" hangingPunct="1">
      <a:defRPr sz="2300" kern="1200">
        <a:solidFill>
          <a:schemeClr val="tx1"/>
        </a:solidFill>
        <a:latin typeface="+mn-lt"/>
        <a:ea typeface="+mn-ea"/>
        <a:cs typeface="+mn-cs"/>
      </a:defRPr>
    </a:lvl7pPr>
    <a:lvl8pPr marL="4096512" algn="l" defTabSz="1170432" rtl="0" eaLnBrk="1" latinLnBrk="0" hangingPunct="1">
      <a:defRPr sz="2300" kern="1200">
        <a:solidFill>
          <a:schemeClr val="tx1"/>
        </a:solidFill>
        <a:latin typeface="+mn-lt"/>
        <a:ea typeface="+mn-ea"/>
        <a:cs typeface="+mn-cs"/>
      </a:defRPr>
    </a:lvl8pPr>
    <a:lvl9pPr marL="4681728" algn="l" defTabSz="1170432" rtl="0" eaLnBrk="1" latinLnBrk="0" hangingPunct="1">
      <a:defRPr sz="23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F168553D-BE63-EC43-B7FD-715E900F5DCA}">
          <p14:sldIdLst>
            <p14:sldId id="431"/>
            <p14:sldId id="366"/>
            <p14:sldId id="401"/>
            <p14:sldId id="513"/>
            <p14:sldId id="515"/>
            <p14:sldId id="514"/>
            <p14:sldId id="432"/>
            <p14:sldId id="516"/>
            <p14:sldId id="510"/>
            <p14:sldId id="518"/>
            <p14:sldId id="517"/>
            <p14:sldId id="519"/>
            <p14:sldId id="511"/>
            <p14:sldId id="521"/>
            <p14:sldId id="530"/>
            <p14:sldId id="525"/>
            <p14:sldId id="523"/>
            <p14:sldId id="524"/>
            <p14:sldId id="531"/>
            <p14:sldId id="532"/>
            <p14:sldId id="526"/>
            <p14:sldId id="527"/>
            <p14:sldId id="528"/>
            <p14:sldId id="529"/>
            <p14:sldId id="522"/>
            <p14:sldId id="533"/>
            <p14:sldId id="520"/>
            <p14:sldId id="534"/>
            <p14:sldId id="508"/>
          </p14:sldIdLst>
        </p14:section>
      </p14:sectionLst>
    </p:ext>
    <p:ext uri="{EFAFB233-063F-42B5-8137-9DF3F51BA10A}">
      <p15:sldGuideLst xmlns:p15="http://schemas.microsoft.com/office/powerpoint/2012/main">
        <p15:guide id="3" orient="horz" pos="3563">
          <p15:clr>
            <a:srgbClr val="A4A3A4"/>
          </p15:clr>
        </p15:guide>
        <p15:guide id="4" orient="horz" pos="801">
          <p15:clr>
            <a:srgbClr val="A4A3A4"/>
          </p15:clr>
        </p15:guide>
        <p15:guide id="5" orient="horz" pos="364">
          <p15:clr>
            <a:srgbClr val="A4A3A4"/>
          </p15:clr>
        </p15:guide>
        <p15:guide id="6" orient="horz" pos="582">
          <p15:clr>
            <a:srgbClr val="A4A3A4"/>
          </p15:clr>
        </p15:guide>
        <p15:guide id="7" orient="horz" pos="1009">
          <p15:clr>
            <a:srgbClr val="A4A3A4"/>
          </p15:clr>
        </p15:guide>
        <p15:guide id="8" pos="369">
          <p15:clr>
            <a:srgbClr val="A4A3A4"/>
          </p15:clr>
        </p15:guide>
        <p15:guide id="9" pos="6997">
          <p15:clr>
            <a:srgbClr val="A4A3A4"/>
          </p15:clr>
        </p15:guide>
        <p15:guide id="10" pos="3687">
          <p15:clr>
            <a:srgbClr val="A4A3A4"/>
          </p15:clr>
        </p15:guide>
        <p15:guide id="11" pos="3614">
          <p15:clr>
            <a:srgbClr val="A4A3A4"/>
          </p15:clr>
        </p15:guide>
        <p15:guide id="12" pos="3763">
          <p15:clr>
            <a:srgbClr val="A4A3A4"/>
          </p15:clr>
        </p15:guide>
        <p15:guide id="13" orient="horz" pos="2073" userDrawn="1">
          <p15:clr>
            <a:srgbClr val="A4A3A4"/>
          </p15:clr>
        </p15:guide>
      </p15:sldGuideLst>
    </p:ext>
    <p:ext uri="{2D200454-40CA-4A62-9FC3-DE9A4176ACB9}">
      <p15:notesGuideLst xmlns:p15="http://schemas.microsoft.com/office/powerpoint/2012/main">
        <p15:guide id="1" orient="horz" pos="3128">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FF"/>
    <a:srgbClr val="21429C"/>
    <a:srgbClr val="B5007D"/>
    <a:srgbClr val="E10000"/>
    <a:srgbClr val="FF9E00"/>
    <a:srgbClr val="E8D600"/>
    <a:srgbClr val="F6E300"/>
    <a:srgbClr val="F08300"/>
    <a:srgbClr val="064497"/>
    <a:srgbClr val="A72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79" autoAdjust="0"/>
    <p:restoredTop sz="71468" autoAdjust="0"/>
  </p:normalViewPr>
  <p:slideViewPr>
    <p:cSldViewPr snapToGrid="0">
      <p:cViewPr varScale="1">
        <p:scale>
          <a:sx n="92" d="100"/>
          <a:sy n="92" d="100"/>
        </p:scale>
        <p:origin x="2088" y="184"/>
      </p:cViewPr>
      <p:guideLst>
        <p:guide orient="horz" pos="3563"/>
        <p:guide orient="horz" pos="801"/>
        <p:guide orient="horz" pos="364"/>
        <p:guide orient="horz" pos="582"/>
        <p:guide orient="horz" pos="1009"/>
        <p:guide pos="369"/>
        <p:guide pos="6997"/>
        <p:guide pos="3687"/>
        <p:guide pos="3614"/>
        <p:guide pos="3763"/>
        <p:guide orient="horz" pos="2073"/>
      </p:guideLst>
    </p:cSldViewPr>
  </p:slideViewPr>
  <p:outlineViewPr>
    <p:cViewPr>
      <p:scale>
        <a:sx n="33" d="100"/>
        <a:sy n="33" d="100"/>
      </p:scale>
      <p:origin x="0" y="0"/>
    </p:cViewPr>
  </p:outlineViewPr>
  <p:notesTextViewPr>
    <p:cViewPr>
      <p:scale>
        <a:sx n="1" d="1"/>
        <a:sy n="1" d="1"/>
      </p:scale>
      <p:origin x="0" y="0"/>
    </p:cViewPr>
  </p:notesTextViewPr>
  <p:sorterViewPr>
    <p:cViewPr>
      <p:scale>
        <a:sx n="112" d="100"/>
        <a:sy n="112" d="100"/>
      </p:scale>
      <p:origin x="0" y="0"/>
    </p:cViewPr>
  </p:sorterViewPr>
  <p:notesViewPr>
    <p:cSldViewPr snapToGrid="0" showGuides="1">
      <p:cViewPr varScale="1">
        <p:scale>
          <a:sx n="77" d="100"/>
          <a:sy n="77" d="100"/>
        </p:scale>
        <p:origin x="-762" y="-84"/>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1440" tIns="45720" rIns="91440" bIns="45720" rtlCol="0"/>
          <a:lstStyle>
            <a:lvl1pPr algn="l">
              <a:defRPr sz="1200"/>
            </a:lvl1pPr>
          </a:lstStyle>
          <a:p>
            <a:endParaRPr lang="en-GB" dirty="0">
              <a:latin typeface="Sky Text"/>
            </a:endParaRPr>
          </a:p>
        </p:txBody>
      </p:sp>
      <p:sp>
        <p:nvSpPr>
          <p:cNvPr id="3" name="Date Placeholder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a:defRPr sz="1200"/>
            </a:lvl1pPr>
          </a:lstStyle>
          <a:p>
            <a:fld id="{D332FDB8-6624-44F2-B55F-76766B54F52E}" type="datetimeFigureOut">
              <a:rPr lang="en-GB" smtClean="0">
                <a:latin typeface="Sky Text"/>
              </a:rPr>
              <a:t>18/01/2023</a:t>
            </a:fld>
            <a:endParaRPr lang="en-GB" dirty="0">
              <a:latin typeface="Sky Text"/>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1440" tIns="45720" rIns="91440" bIns="45720" rtlCol="0" anchor="b"/>
          <a:lstStyle>
            <a:lvl1pPr algn="l">
              <a:defRPr sz="1200"/>
            </a:lvl1pPr>
          </a:lstStyle>
          <a:p>
            <a:endParaRPr lang="en-GB" dirty="0">
              <a:latin typeface="Sky Text"/>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1440" tIns="45720" rIns="91440" bIns="45720" rtlCol="0" anchor="b"/>
          <a:lstStyle>
            <a:lvl1pPr algn="r">
              <a:defRPr sz="1200"/>
            </a:lvl1pPr>
          </a:lstStyle>
          <a:p>
            <a:fld id="{D6EC629B-57E8-4888-992D-55682DE18403}" type="slidenum">
              <a:rPr lang="en-GB" smtClean="0">
                <a:latin typeface="Sky Text"/>
              </a:rPr>
              <a:t>‹#›</a:t>
            </a:fld>
            <a:endParaRPr lang="en-GB" dirty="0">
              <a:latin typeface="Sky Text"/>
            </a:endParaRPr>
          </a:p>
        </p:txBody>
      </p:sp>
    </p:spTree>
    <p:extLst>
      <p:ext uri="{BB962C8B-B14F-4D97-AF65-F5344CB8AC3E}">
        <p14:creationId xmlns:p14="http://schemas.microsoft.com/office/powerpoint/2010/main" val="386442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1440" tIns="45720" rIns="91440" bIns="45720" rtlCol="0"/>
          <a:lstStyle>
            <a:lvl1pPr algn="l">
              <a:defRPr sz="1200">
                <a:latin typeface="Sky Text"/>
              </a:defRPr>
            </a:lvl1pPr>
          </a:lstStyle>
          <a:p>
            <a:endParaRPr lang="en-US" dirty="0"/>
          </a:p>
        </p:txBody>
      </p:sp>
      <p:sp>
        <p:nvSpPr>
          <p:cNvPr id="3" name="Date Placeholder 2"/>
          <p:cNvSpPr>
            <a:spLocks noGrp="1"/>
          </p:cNvSpPr>
          <p:nvPr>
            <p:ph type="dt" idx="1"/>
          </p:nvPr>
        </p:nvSpPr>
        <p:spPr>
          <a:xfrm>
            <a:off x="3850444" y="0"/>
            <a:ext cx="2945659" cy="496411"/>
          </a:xfrm>
          <a:prstGeom prst="rect">
            <a:avLst/>
          </a:prstGeom>
        </p:spPr>
        <p:txBody>
          <a:bodyPr vert="horz" lIns="91440" tIns="45720" rIns="91440" bIns="45720" rtlCol="0"/>
          <a:lstStyle>
            <a:lvl1pPr algn="r">
              <a:defRPr sz="1200">
                <a:latin typeface="Sky Text"/>
              </a:defRPr>
            </a:lvl1pPr>
          </a:lstStyle>
          <a:p>
            <a:fld id="{0A6461F5-529A-C842-AC66-1C38DB5F2C5F}" type="datetimeFigureOut">
              <a:rPr lang="en-US" smtClean="0"/>
              <a:pPr/>
              <a:t>1/18/23</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1" y="9430091"/>
            <a:ext cx="2945659" cy="496411"/>
          </a:xfrm>
          <a:prstGeom prst="rect">
            <a:avLst/>
          </a:prstGeom>
        </p:spPr>
        <p:txBody>
          <a:bodyPr vert="horz" lIns="91440" tIns="45720" rIns="91440" bIns="45720" rtlCol="0" anchor="b"/>
          <a:lstStyle>
            <a:lvl1pPr algn="l">
              <a:defRPr sz="1200">
                <a:latin typeface="Sky Text"/>
              </a:defRPr>
            </a:lvl1pPr>
          </a:lstStyle>
          <a:p>
            <a:endParaRPr lang="en-US" dirty="0"/>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1440" tIns="45720" rIns="91440" bIns="45720" rtlCol="0" anchor="b"/>
          <a:lstStyle>
            <a:lvl1pPr algn="r">
              <a:defRPr sz="1200">
                <a:latin typeface="Sky Text"/>
              </a:defRPr>
            </a:lvl1pPr>
          </a:lstStyle>
          <a:p>
            <a:fld id="{75DDEA6C-8F12-2946-8FEA-AB499F257480}" type="slidenum">
              <a:rPr lang="en-US" smtClean="0"/>
              <a:pPr/>
              <a:t>‹#›</a:t>
            </a:fld>
            <a:endParaRPr lang="en-US" dirty="0"/>
          </a:p>
        </p:txBody>
      </p:sp>
    </p:spTree>
    <p:extLst>
      <p:ext uri="{BB962C8B-B14F-4D97-AF65-F5344CB8AC3E}">
        <p14:creationId xmlns:p14="http://schemas.microsoft.com/office/powerpoint/2010/main" val="3390766601"/>
      </p:ext>
    </p:extLst>
  </p:cSld>
  <p:clrMap bg1="lt1" tx1="dk1" bg2="lt2" tx2="dk2" accent1="accent1" accent2="accent2" accent3="accent3" accent4="accent4" accent5="accent5" accent6="accent6" hlink="hlink" folHlink="folHlink"/>
  <p:notesStyle>
    <a:lvl1pPr marL="0" algn="l" defTabSz="585216" rtl="0" eaLnBrk="1" latinLnBrk="0" hangingPunct="1">
      <a:defRPr sz="1500" kern="1200">
        <a:solidFill>
          <a:schemeClr val="tx1"/>
        </a:solidFill>
        <a:latin typeface="Sky Text"/>
        <a:ea typeface="+mn-ea"/>
        <a:cs typeface="+mn-cs"/>
      </a:defRPr>
    </a:lvl1pPr>
    <a:lvl2pPr marL="585216" algn="l" defTabSz="585216" rtl="0" eaLnBrk="1" latinLnBrk="0" hangingPunct="1">
      <a:defRPr sz="1500" kern="1200">
        <a:solidFill>
          <a:schemeClr val="tx1"/>
        </a:solidFill>
        <a:latin typeface="Sky Text"/>
        <a:ea typeface="+mn-ea"/>
        <a:cs typeface="+mn-cs"/>
      </a:defRPr>
    </a:lvl2pPr>
    <a:lvl3pPr marL="1170432" algn="l" defTabSz="585216" rtl="0" eaLnBrk="1" latinLnBrk="0" hangingPunct="1">
      <a:defRPr sz="1500" kern="1200">
        <a:solidFill>
          <a:schemeClr val="tx1"/>
        </a:solidFill>
        <a:latin typeface="Sky Text"/>
        <a:ea typeface="+mn-ea"/>
        <a:cs typeface="+mn-cs"/>
      </a:defRPr>
    </a:lvl3pPr>
    <a:lvl4pPr marL="1755648" algn="l" defTabSz="585216" rtl="0" eaLnBrk="1" latinLnBrk="0" hangingPunct="1">
      <a:defRPr sz="1500" kern="1200">
        <a:solidFill>
          <a:schemeClr val="tx1"/>
        </a:solidFill>
        <a:latin typeface="Sky Text"/>
        <a:ea typeface="+mn-ea"/>
        <a:cs typeface="+mn-cs"/>
      </a:defRPr>
    </a:lvl4pPr>
    <a:lvl5pPr marL="2340864" algn="l" defTabSz="585216" rtl="0" eaLnBrk="1" latinLnBrk="0" hangingPunct="1">
      <a:defRPr sz="1500" kern="1200">
        <a:solidFill>
          <a:schemeClr val="tx1"/>
        </a:solidFill>
        <a:latin typeface="Sky Text"/>
        <a:ea typeface="+mn-ea"/>
        <a:cs typeface="+mn-cs"/>
      </a:defRPr>
    </a:lvl5pPr>
    <a:lvl6pPr marL="2926080" algn="l" defTabSz="585216" rtl="0" eaLnBrk="1" latinLnBrk="0" hangingPunct="1">
      <a:defRPr sz="1500" kern="1200">
        <a:solidFill>
          <a:schemeClr val="tx1"/>
        </a:solidFill>
        <a:latin typeface="+mn-lt"/>
        <a:ea typeface="+mn-ea"/>
        <a:cs typeface="+mn-cs"/>
      </a:defRPr>
    </a:lvl6pPr>
    <a:lvl7pPr marL="3511296" algn="l" defTabSz="585216" rtl="0" eaLnBrk="1" latinLnBrk="0" hangingPunct="1">
      <a:defRPr sz="1500" kern="1200">
        <a:solidFill>
          <a:schemeClr val="tx1"/>
        </a:solidFill>
        <a:latin typeface="+mn-lt"/>
        <a:ea typeface="+mn-ea"/>
        <a:cs typeface="+mn-cs"/>
      </a:defRPr>
    </a:lvl7pPr>
    <a:lvl8pPr marL="4096512" algn="l" defTabSz="585216" rtl="0" eaLnBrk="1" latinLnBrk="0" hangingPunct="1">
      <a:defRPr sz="1500" kern="1200">
        <a:solidFill>
          <a:schemeClr val="tx1"/>
        </a:solidFill>
        <a:latin typeface="+mn-lt"/>
        <a:ea typeface="+mn-ea"/>
        <a:cs typeface="+mn-cs"/>
      </a:defRPr>
    </a:lvl8pPr>
    <a:lvl9pPr marL="4681728" algn="l" defTabSz="58521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android.com/reference/kotlin/androidx/compose/runtime/Stat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eveloper.android.com/jetpack/compose/lifecycle#skipp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android.com/reference/kotlin/androidx/compose/foundation/package-summa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eveloper.android.com/reference/kotlin/androidx/compose/material/package-summar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android.com/reference/androidx/lifecycle/ViewMod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C7BBB26-879D-5B4F-9414-30BAC13D591D}" type="slidenum">
              <a:rPr lang="en-US" smtClean="0"/>
              <a:pPr>
                <a:defRPr/>
              </a:pPr>
              <a:t>0</a:t>
            </a:fld>
            <a:endParaRPr lang="en-US" dirty="0"/>
          </a:p>
        </p:txBody>
      </p:sp>
    </p:spTree>
    <p:extLst>
      <p:ext uri="{BB962C8B-B14F-4D97-AF65-F5344CB8AC3E}">
        <p14:creationId xmlns:p14="http://schemas.microsoft.com/office/powerpoint/2010/main" val="306325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The user interacted with a UI element, causing an event to be triggered. The app logic responds to the event, then the composable functions are automatically called again with new parameters, if necessary.</a:t>
            </a:r>
            <a:br>
              <a:rPr lang="en-GB" dirty="0"/>
            </a:b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9</a:t>
            </a:fld>
            <a:endParaRPr lang="en-US"/>
          </a:p>
        </p:txBody>
      </p:sp>
    </p:spTree>
    <p:extLst>
      <p:ext uri="{BB962C8B-B14F-4D97-AF65-F5344CB8AC3E}">
        <p14:creationId xmlns:p14="http://schemas.microsoft.com/office/powerpoint/2010/main" val="3012593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4"/>
                </a:solidFill>
                <a:effectLst/>
                <a:latin typeface="Roboto" panose="02000000000000000000" pitchFamily="2" charset="0"/>
              </a:rPr>
              <a:t>Lifecycle of a composable in the Composition. It enters the Composition, gets recomposed 0 or more times, and leaves the Composition.</a:t>
            </a:r>
          </a:p>
          <a:p>
            <a:pPr algn="l"/>
            <a:r>
              <a:rPr lang="en-GB" b="0" i="0" dirty="0" err="1">
                <a:solidFill>
                  <a:srgbClr val="202124"/>
                </a:solidFill>
                <a:effectLst/>
                <a:latin typeface="Roboto" panose="02000000000000000000" pitchFamily="2" charset="0"/>
              </a:rPr>
              <a:t>Recomposition</a:t>
            </a:r>
            <a:r>
              <a:rPr lang="en-GB" b="0" i="0" dirty="0">
                <a:solidFill>
                  <a:srgbClr val="202124"/>
                </a:solidFill>
                <a:effectLst/>
                <a:latin typeface="Roboto" panose="02000000000000000000" pitchFamily="2" charset="0"/>
              </a:rPr>
              <a:t> is typically triggered by a change to a </a:t>
            </a:r>
            <a:r>
              <a:rPr lang="en-GB" b="0" i="0" dirty="0">
                <a:solidFill>
                  <a:srgbClr val="202124"/>
                </a:solidFill>
                <a:effectLst/>
                <a:latin typeface="Roboto" panose="02000000000000000000" pitchFamily="2" charset="0"/>
                <a:hlinkClick r:id="rId3"/>
              </a:rPr>
              <a:t>State&lt;T&gt;</a:t>
            </a:r>
            <a:r>
              <a:rPr lang="en-GB" b="0" i="0" dirty="0">
                <a:solidFill>
                  <a:srgbClr val="202124"/>
                </a:solidFill>
                <a:effectLst/>
                <a:latin typeface="Roboto" panose="02000000000000000000" pitchFamily="2" charset="0"/>
              </a:rPr>
              <a:t> object. </a:t>
            </a:r>
          </a:p>
          <a:p>
            <a:pPr algn="l"/>
            <a:r>
              <a:rPr lang="en-GB" b="0" i="0" dirty="0">
                <a:solidFill>
                  <a:srgbClr val="202124"/>
                </a:solidFill>
                <a:effectLst/>
                <a:latin typeface="Roboto" panose="02000000000000000000" pitchFamily="2" charset="0"/>
              </a:rPr>
              <a:t>Compose tracks these and runs all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in the Composition that read that particular State&lt;T&gt;, and any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that they call that cannot be </a:t>
            </a:r>
            <a:r>
              <a:rPr lang="en-GB" b="0" i="0" dirty="0">
                <a:solidFill>
                  <a:srgbClr val="202124"/>
                </a:solidFill>
                <a:effectLst/>
                <a:latin typeface="Roboto" panose="02000000000000000000" pitchFamily="2" charset="0"/>
                <a:hlinkClick r:id="rId4"/>
              </a:rPr>
              <a:t>skipped</a:t>
            </a:r>
            <a:r>
              <a:rPr lang="en-GB" b="0" i="0" dirty="0">
                <a:solidFill>
                  <a:srgbClr val="202124"/>
                </a:solidFill>
                <a:effectLst/>
                <a:latin typeface="Roboto" panose="02000000000000000000" pitchFamily="2" charset="0"/>
              </a:rPr>
              <a:t>.</a:t>
            </a:r>
          </a:p>
        </p:txBody>
      </p:sp>
      <p:sp>
        <p:nvSpPr>
          <p:cNvPr id="4" name="Slide Number Placeholder 3"/>
          <p:cNvSpPr>
            <a:spLocks noGrp="1"/>
          </p:cNvSpPr>
          <p:nvPr>
            <p:ph type="sldNum" sz="quarter" idx="10"/>
          </p:nvPr>
        </p:nvSpPr>
        <p:spPr/>
        <p:txBody>
          <a:bodyPr/>
          <a:lstStyle/>
          <a:p>
            <a:fld id="{75DDEA6C-8F12-2946-8FEA-AB499F257480}" type="slidenum">
              <a:rPr lang="en-US" smtClean="0"/>
              <a:t>10</a:t>
            </a:fld>
            <a:endParaRPr lang="en-US"/>
          </a:p>
        </p:txBody>
      </p:sp>
    </p:spTree>
    <p:extLst>
      <p:ext uri="{BB962C8B-B14F-4D97-AF65-F5344CB8AC3E}">
        <p14:creationId xmlns:p14="http://schemas.microsoft.com/office/powerpoint/2010/main" val="200098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4"/>
                </a:solidFill>
                <a:effectLst/>
                <a:latin typeface="Roboto" panose="02000000000000000000" pitchFamily="2" charset="0"/>
              </a:rPr>
              <a:t>In the code snippet above, </a:t>
            </a:r>
            <a:r>
              <a:rPr lang="en-GB" dirty="0" err="1"/>
              <a:t>LoginScreen</a:t>
            </a:r>
            <a:r>
              <a:rPr lang="en-GB" b="0" i="0" dirty="0">
                <a:solidFill>
                  <a:srgbClr val="202124"/>
                </a:solidFill>
                <a:effectLst/>
                <a:latin typeface="Roboto" panose="02000000000000000000" pitchFamily="2" charset="0"/>
              </a:rPr>
              <a:t> will conditionally call the </a:t>
            </a:r>
            <a:r>
              <a:rPr lang="en-GB" dirty="0" err="1"/>
              <a:t>LoginError</a:t>
            </a:r>
            <a:r>
              <a:rPr lang="en-GB" b="0" i="0" dirty="0">
                <a:solidFill>
                  <a:srgbClr val="202124"/>
                </a:solidFill>
                <a:effectLst/>
                <a:latin typeface="Roboto" panose="02000000000000000000" pitchFamily="2" charset="0"/>
              </a:rPr>
              <a:t> composable and will always call the </a:t>
            </a:r>
            <a:r>
              <a:rPr lang="en-GB" dirty="0" err="1"/>
              <a:t>LoginInput</a:t>
            </a:r>
            <a:r>
              <a:rPr lang="en-GB" b="0" i="0" dirty="0">
                <a:solidFill>
                  <a:srgbClr val="202124"/>
                </a:solidFill>
                <a:effectLst/>
                <a:latin typeface="Roboto" panose="02000000000000000000" pitchFamily="2" charset="0"/>
              </a:rPr>
              <a:t> composable. Each call has a unique call site and source position, which the compiler will use to uniquely identify it.</a:t>
            </a:r>
          </a:p>
          <a:p>
            <a:pPr algn="l"/>
            <a:endParaRPr lang="en-GB" b="0" i="0" dirty="0">
              <a:solidFill>
                <a:srgbClr val="202124"/>
              </a:solidFill>
              <a:effectLst/>
              <a:latin typeface="Roboto" panose="02000000000000000000" pitchFamily="2" charset="0"/>
            </a:endParaRPr>
          </a:p>
          <a:p>
            <a:pPr algn="l"/>
            <a:r>
              <a:rPr lang="en-GB" b="1" i="0" dirty="0">
                <a:solidFill>
                  <a:srgbClr val="202124"/>
                </a:solidFill>
                <a:effectLst/>
                <a:latin typeface="Roboto" panose="02000000000000000000" pitchFamily="2" charset="0"/>
              </a:rPr>
              <a:t>Figure 3.</a:t>
            </a:r>
            <a:r>
              <a:rPr lang="en-GB" b="0" i="0" dirty="0">
                <a:solidFill>
                  <a:srgbClr val="202124"/>
                </a:solidFill>
                <a:effectLst/>
                <a:latin typeface="Roboto" panose="02000000000000000000" pitchFamily="2" charset="0"/>
              </a:rPr>
              <a:t> Representation of </a:t>
            </a:r>
            <a:r>
              <a:rPr lang="en-GB" dirty="0" err="1"/>
              <a:t>LoginScreen</a:t>
            </a:r>
            <a:r>
              <a:rPr lang="en-GB" b="0" i="0" dirty="0">
                <a:solidFill>
                  <a:srgbClr val="202124"/>
                </a:solidFill>
                <a:effectLst/>
                <a:latin typeface="Roboto" panose="02000000000000000000" pitchFamily="2" charset="0"/>
              </a:rPr>
              <a:t> in the Composition when the state changes and a </a:t>
            </a:r>
            <a:r>
              <a:rPr lang="en-GB" b="0" i="0" dirty="0" err="1">
                <a:solidFill>
                  <a:srgbClr val="202124"/>
                </a:solidFill>
                <a:effectLst/>
                <a:latin typeface="Roboto" panose="02000000000000000000" pitchFamily="2" charset="0"/>
              </a:rPr>
              <a:t>recomposition</a:t>
            </a:r>
            <a:r>
              <a:rPr lang="en-GB" b="0" i="0" dirty="0">
                <a:solidFill>
                  <a:srgbClr val="202124"/>
                </a:solidFill>
                <a:effectLst/>
                <a:latin typeface="Roboto" panose="02000000000000000000" pitchFamily="2" charset="0"/>
              </a:rPr>
              <a:t> occurs. Same </a:t>
            </a:r>
            <a:r>
              <a:rPr lang="en-GB" b="0" i="0" dirty="0" err="1">
                <a:solidFill>
                  <a:srgbClr val="202124"/>
                </a:solidFill>
                <a:effectLst/>
                <a:latin typeface="Roboto" panose="02000000000000000000" pitchFamily="2" charset="0"/>
              </a:rPr>
              <a:t>color</a:t>
            </a:r>
            <a:r>
              <a:rPr lang="en-GB" b="0" i="0" dirty="0">
                <a:solidFill>
                  <a:srgbClr val="202124"/>
                </a:solidFill>
                <a:effectLst/>
                <a:latin typeface="Roboto" panose="02000000000000000000" pitchFamily="2" charset="0"/>
              </a:rPr>
              <a:t> means it hasn't been recomposed.</a:t>
            </a:r>
          </a:p>
        </p:txBody>
      </p:sp>
      <p:sp>
        <p:nvSpPr>
          <p:cNvPr id="4" name="Slide Number Placeholder 3"/>
          <p:cNvSpPr>
            <a:spLocks noGrp="1"/>
          </p:cNvSpPr>
          <p:nvPr>
            <p:ph type="sldNum" sz="quarter" idx="10"/>
          </p:nvPr>
        </p:nvSpPr>
        <p:spPr/>
        <p:txBody>
          <a:bodyPr/>
          <a:lstStyle/>
          <a:p>
            <a:fld id="{75DDEA6C-8F12-2946-8FEA-AB499F257480}" type="slidenum">
              <a:rPr lang="en-US" smtClean="0"/>
              <a:t>11</a:t>
            </a:fld>
            <a:endParaRPr lang="en-US"/>
          </a:p>
        </p:txBody>
      </p:sp>
    </p:spTree>
    <p:extLst>
      <p:ext uri="{BB962C8B-B14F-4D97-AF65-F5344CB8AC3E}">
        <p14:creationId xmlns:p14="http://schemas.microsoft.com/office/powerpoint/2010/main" val="289029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IBM Plex Serif" panose="020F0502020204030204" pitchFamily="34" charset="0"/>
              </a:rPr>
              <a:t>Compose isn’t just one library that you import, it includes a suite of different libraries for different UI constructs you may want to use. In this project, you’re using the basic building blocks that you’ll need to build a basic layout.</a:t>
            </a:r>
          </a:p>
          <a:p>
            <a:pPr algn="l"/>
            <a:r>
              <a:rPr lang="en-GB" b="0" i="0" dirty="0">
                <a:solidFill>
                  <a:srgbClr val="FFFFFF"/>
                </a:solidFill>
                <a:effectLst/>
                <a:latin typeface="IBM Plex Serif" panose="020F0502020204030204" pitchFamily="34" charset="0"/>
              </a:rPr>
              <a:t>In addition to those dependencies, you can see that the compose flag is set to true, in the </a:t>
            </a:r>
            <a:r>
              <a:rPr lang="en-GB" b="0" i="0" dirty="0" err="1">
                <a:solidFill>
                  <a:srgbClr val="FFFFFF"/>
                </a:solidFill>
                <a:effectLst/>
                <a:latin typeface="IBM Plex Serif" panose="020F0502020204030204" pitchFamily="34" charset="0"/>
              </a:rPr>
              <a:t>buildFeatures</a:t>
            </a:r>
            <a:r>
              <a:rPr lang="en-GB" b="0" i="0" dirty="0">
                <a:solidFill>
                  <a:srgbClr val="FFFFFF"/>
                </a:solidFill>
                <a:effectLst/>
                <a:latin typeface="IBM Plex Serif" panose="020F0502020204030204" pitchFamily="34" charset="0"/>
              </a:rPr>
              <a:t> block within android:</a:t>
            </a:r>
          </a:p>
          <a:p>
            <a:endParaRPr lang="en-US" dirty="0"/>
          </a:p>
          <a:p>
            <a:r>
              <a:rPr lang="en-GB" b="0" i="0" dirty="0" err="1">
                <a:solidFill>
                  <a:srgbClr val="202124"/>
                </a:solidFill>
                <a:effectLst/>
                <a:latin typeface="Roboto" panose="02000000000000000000" pitchFamily="2" charset="0"/>
              </a:rPr>
              <a:t>Androidx.compose.ui</a:t>
            </a:r>
            <a:r>
              <a:rPr lang="en-GB" b="0" i="0" dirty="0">
                <a:solidFill>
                  <a:srgbClr val="202124"/>
                </a:solidFill>
                <a:effectLst/>
                <a:latin typeface="Roboto" panose="02000000000000000000" pitchFamily="2" charset="0"/>
              </a:rPr>
              <a:t> - Fundamental components of compose UI needed to interact with the device, including layout, drawing, and input.</a:t>
            </a:r>
          </a:p>
          <a:p>
            <a:r>
              <a:rPr lang="en-GB" b="0" i="0" dirty="0">
                <a:effectLst/>
                <a:latin typeface="Roboto" panose="02000000000000000000" pitchFamily="2" charset="0"/>
                <a:hlinkClick r:id="rId3"/>
              </a:rPr>
              <a:t>androidx.compose.foundation</a:t>
            </a:r>
            <a:r>
              <a:rPr lang="en-GB" b="0" i="0" dirty="0">
                <a:solidFill>
                  <a:srgbClr val="202124"/>
                </a:solidFill>
                <a:effectLst/>
                <a:latin typeface="Roboto" panose="02000000000000000000" pitchFamily="2" charset="0"/>
              </a:rPr>
              <a:t> - Write Jetpack Compose applications with ready to use building blocks and extend foundation to build your own design system pieces.</a:t>
            </a:r>
          </a:p>
          <a:p>
            <a:r>
              <a:rPr lang="en-GB" b="0" i="0" dirty="0">
                <a:effectLst/>
                <a:latin typeface="Roboto" panose="02000000000000000000" pitchFamily="2" charset="0"/>
                <a:hlinkClick r:id="rId4"/>
              </a:rPr>
              <a:t>androidx.compose.material</a:t>
            </a:r>
            <a:r>
              <a:rPr lang="en-GB" b="0" i="0" dirty="0">
                <a:solidFill>
                  <a:srgbClr val="202124"/>
                </a:solidFill>
                <a:effectLst/>
                <a:latin typeface="Roboto" panose="02000000000000000000" pitchFamily="2" charset="0"/>
              </a:rPr>
              <a:t> - Build Jetpack Compose UIs with ready to use Material Design Components. </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12</a:t>
            </a:fld>
            <a:endParaRPr lang="en-US"/>
          </a:p>
        </p:txBody>
      </p:sp>
    </p:spTree>
    <p:extLst>
      <p:ext uri="{BB962C8B-B14F-4D97-AF65-F5344CB8AC3E}">
        <p14:creationId xmlns:p14="http://schemas.microsoft.com/office/powerpoint/2010/main" val="53787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DDEA6C-8F12-2946-8FEA-AB499F257480}" type="slidenum">
              <a:rPr lang="en-US" smtClean="0"/>
              <a:t>13</a:t>
            </a:fld>
            <a:endParaRPr lang="en-US"/>
          </a:p>
        </p:txBody>
      </p:sp>
    </p:spTree>
    <p:extLst>
      <p:ext uri="{BB962C8B-B14F-4D97-AF65-F5344CB8AC3E}">
        <p14:creationId xmlns:p14="http://schemas.microsoft.com/office/powerpoint/2010/main" val="1430959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avenir-lt-w01_35-light1475496"/>
              </a:rPr>
              <a:t>When limiting a long text, you may want to indicate a text overflow, which is only shown if the displayed text is truncated. To do so, set the </a:t>
            </a:r>
            <a:r>
              <a:rPr lang="en-GB" b="0" i="0" dirty="0" err="1">
                <a:solidFill>
                  <a:srgbClr val="FFFFFF"/>
                </a:solidFill>
                <a:effectLst/>
                <a:latin typeface="avenir-lt-w01_35-light1475496"/>
              </a:rPr>
              <a:t>textOverflow</a:t>
            </a:r>
            <a:r>
              <a:rPr lang="en-GB" b="0" i="0" dirty="0">
                <a:solidFill>
                  <a:srgbClr val="FFFFFF"/>
                </a:solidFill>
                <a:effectLst/>
                <a:latin typeface="avenir-lt-w01_35-light1475496"/>
              </a:rPr>
              <a:t> parameter:</a:t>
            </a:r>
          </a:p>
          <a:p>
            <a:endParaRPr lang="en-GB" b="0" i="0" dirty="0">
              <a:solidFill>
                <a:srgbClr val="FFFFFF"/>
              </a:solidFill>
              <a:effectLst/>
              <a:latin typeface="avenir-lt-w01_35-light1475496"/>
            </a:endParaRPr>
          </a:p>
          <a:p>
            <a:r>
              <a:rPr lang="en-GB" b="0" i="0" dirty="0">
                <a:solidFill>
                  <a:srgbClr val="FFFFFF"/>
                </a:solidFill>
                <a:effectLst/>
                <a:latin typeface="avenir-lt-w01_35-light1475496"/>
              </a:rPr>
              <a:t>By default, </a:t>
            </a:r>
            <a:r>
              <a:rPr lang="en-GB" b="0" i="0" dirty="0" err="1">
                <a:solidFill>
                  <a:srgbClr val="FFFFFF"/>
                </a:solidFill>
                <a:effectLst/>
                <a:latin typeface="avenir-lt-w01_35-light1475496"/>
              </a:rPr>
              <a:t>composables</a:t>
            </a:r>
            <a:r>
              <a:rPr lang="en-GB" b="0" i="0" dirty="0">
                <a:solidFill>
                  <a:srgbClr val="FFFFFF"/>
                </a:solidFill>
                <a:effectLst/>
                <a:latin typeface="avenir-lt-w01_35-light1475496"/>
              </a:rPr>
              <a:t> aren’t selectable, which means by default users can't select and copy text from your app. To enable text selection, you need to wrap your text elements with a </a:t>
            </a:r>
            <a:r>
              <a:rPr lang="en-GB" b="0" i="0" dirty="0" err="1">
                <a:solidFill>
                  <a:srgbClr val="FFFFFF"/>
                </a:solidFill>
                <a:effectLst/>
                <a:latin typeface="avenir-lt-w01_35-light1475496"/>
              </a:rPr>
              <a:t>SelectionContainer</a:t>
            </a:r>
            <a:r>
              <a:rPr lang="en-GB" b="0" i="0" dirty="0">
                <a:solidFill>
                  <a:srgbClr val="FFFFFF"/>
                </a:solidFill>
                <a:effectLst/>
                <a:latin typeface="avenir-lt-w01_35-light1475496"/>
              </a:rPr>
              <a:t> composable:</a:t>
            </a: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14</a:t>
            </a:fld>
            <a:endParaRPr lang="en-US"/>
          </a:p>
        </p:txBody>
      </p:sp>
    </p:spTree>
    <p:extLst>
      <p:ext uri="{BB962C8B-B14F-4D97-AF65-F5344CB8AC3E}">
        <p14:creationId xmlns:p14="http://schemas.microsoft.com/office/powerpoint/2010/main" val="2018889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15</a:t>
            </a:fld>
            <a:endParaRPr lang="en-US"/>
          </a:p>
        </p:txBody>
      </p:sp>
    </p:spTree>
    <p:extLst>
      <p:ext uri="{BB962C8B-B14F-4D97-AF65-F5344CB8AC3E}">
        <p14:creationId xmlns:p14="http://schemas.microsoft.com/office/powerpoint/2010/main" val="1470774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dirty="0">
                <a:solidFill>
                  <a:srgbClr val="FFFFFF"/>
                </a:solidFill>
                <a:effectLst/>
                <a:latin typeface="avenir-lt-w01_35-light1475496"/>
              </a:rPr>
              <a:t>If you need to display  a large number of items (or a list of an unknown length), using a layout such as Column can cause performance issues, since all the items will be composed and laid out whether or not they are visible.</a:t>
            </a:r>
          </a:p>
          <a:p>
            <a:pPr algn="l" rtl="0" fontAlgn="base"/>
            <a:endParaRPr lang="en-GB" b="0" i="0" dirty="0">
              <a:solidFill>
                <a:srgbClr val="FFFFFF"/>
              </a:solidFill>
              <a:effectLst/>
              <a:latin typeface="avenir-lt-w01_35-light1475496"/>
            </a:endParaRPr>
          </a:p>
          <a:p>
            <a:pPr algn="l" rtl="0" fontAlgn="base"/>
            <a:r>
              <a:rPr lang="en-GB" b="0" i="0" dirty="0">
                <a:solidFill>
                  <a:srgbClr val="FFFFFF"/>
                </a:solidFill>
                <a:effectLst/>
                <a:latin typeface="avenir-lt-w01_35-light1475496"/>
              </a:rPr>
              <a:t>Compose provides a set of components which only compose and lay out items which are visible in the component’s viewport. These components include </a:t>
            </a:r>
            <a:r>
              <a:rPr lang="en-GB" b="0" i="0" dirty="0" err="1">
                <a:solidFill>
                  <a:srgbClr val="FFFFFF"/>
                </a:solidFill>
                <a:effectLst/>
                <a:latin typeface="avenir-lt-w01_35-light1475496"/>
              </a:rPr>
              <a:t>LazyColumn</a:t>
            </a:r>
            <a:r>
              <a:rPr lang="en-GB" b="0" i="0" dirty="0">
                <a:solidFill>
                  <a:srgbClr val="FFFFFF"/>
                </a:solidFill>
                <a:effectLst/>
                <a:latin typeface="avenir-lt-w01_35-light1475496"/>
              </a:rPr>
              <a:t> and </a:t>
            </a:r>
            <a:r>
              <a:rPr lang="en-GB" b="0" i="0" dirty="0" err="1">
                <a:solidFill>
                  <a:srgbClr val="FFFFFF"/>
                </a:solidFill>
                <a:effectLst/>
                <a:latin typeface="avenir-lt-w01_35-light1475496"/>
              </a:rPr>
              <a:t>LazyRow</a:t>
            </a:r>
            <a:r>
              <a:rPr lang="en-GB" b="0" i="0" dirty="0">
                <a:solidFill>
                  <a:srgbClr val="FFFFFF"/>
                </a:solidFill>
                <a:effectLst/>
                <a:latin typeface="avenir-lt-w01_35-light1475496"/>
              </a:rPr>
              <a:t>.</a:t>
            </a:r>
          </a:p>
          <a:p>
            <a:pPr algn="l" rtl="0" fontAlgn="base"/>
            <a:r>
              <a:rPr lang="en-GB" b="0" i="0" dirty="0" err="1">
                <a:solidFill>
                  <a:srgbClr val="FFFFFF"/>
                </a:solidFill>
                <a:effectLst/>
                <a:latin typeface="avenir-lt-w01_35-light1475496"/>
              </a:rPr>
              <a:t>LazyListScope</a:t>
            </a:r>
            <a:r>
              <a:rPr lang="en-GB" b="0" i="0" dirty="0">
                <a:solidFill>
                  <a:srgbClr val="FFFFFF"/>
                </a:solidFill>
                <a:effectLst/>
                <a:latin typeface="avenir-lt-w01_35-light1475496"/>
              </a:rPr>
              <a:t>. </a:t>
            </a:r>
          </a:p>
          <a:p>
            <a:pPr algn="l" rtl="0" fontAlgn="base"/>
            <a:endParaRPr lang="en-GB" b="0" i="0" dirty="0">
              <a:solidFill>
                <a:srgbClr val="FFFFFF"/>
              </a:solidFill>
              <a:effectLst/>
              <a:latin typeface="avenir-lt-w01_35-light1475496"/>
            </a:endParaRPr>
          </a:p>
          <a:p>
            <a:pPr algn="l" rtl="0" fontAlgn="base"/>
            <a:br>
              <a:rPr lang="en-GB" b="0" i="0" dirty="0">
                <a:solidFill>
                  <a:srgbClr val="FFFFFF"/>
                </a:solidFill>
                <a:effectLst/>
                <a:latin typeface="avenir-lt-w01_35-light1475496"/>
              </a:rPr>
            </a:br>
            <a:endParaRPr lang="en-GB" b="0" i="0" dirty="0">
              <a:solidFill>
                <a:srgbClr val="FFFFFF"/>
              </a:solidFill>
              <a:effectLst/>
              <a:latin typeface="avenir-lt-w01_35-light1475496"/>
            </a:endParaRP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16</a:t>
            </a:fld>
            <a:endParaRPr lang="en-US"/>
          </a:p>
        </p:txBody>
      </p:sp>
    </p:spTree>
    <p:extLst>
      <p:ext uri="{BB962C8B-B14F-4D97-AF65-F5344CB8AC3E}">
        <p14:creationId xmlns:p14="http://schemas.microsoft.com/office/powerpoint/2010/main" val="1607892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dirty="0">
                <a:solidFill>
                  <a:srgbClr val="FFFFFF"/>
                </a:solidFill>
                <a:effectLst/>
                <a:latin typeface="avenir-lt-w01_35-light1475496"/>
              </a:rPr>
              <a:t>If you need to display  a large number of items (or a list of an unknown length), using a layout such as Column can cause performance issues, since all the items will be composed and laid out whether or not they are visible.</a:t>
            </a:r>
          </a:p>
          <a:p>
            <a:pPr algn="l" rtl="0" fontAlgn="base"/>
            <a:endParaRPr lang="en-GB" b="0" i="0" dirty="0">
              <a:solidFill>
                <a:srgbClr val="FFFFFF"/>
              </a:solidFill>
              <a:effectLst/>
              <a:latin typeface="avenir-lt-w01_35-light1475496"/>
            </a:endParaRPr>
          </a:p>
          <a:p>
            <a:pPr algn="l" rtl="0" fontAlgn="base"/>
            <a:r>
              <a:rPr lang="en-GB" b="0" i="0" dirty="0">
                <a:solidFill>
                  <a:srgbClr val="FFFFFF"/>
                </a:solidFill>
                <a:effectLst/>
                <a:latin typeface="avenir-lt-w01_35-light1475496"/>
              </a:rPr>
              <a:t>Compose provides a set of components which only compose and lay out items which are visible in the component’s viewport. These components include </a:t>
            </a:r>
            <a:r>
              <a:rPr lang="en-GB" b="0" i="0" dirty="0" err="1">
                <a:solidFill>
                  <a:srgbClr val="FFFFFF"/>
                </a:solidFill>
                <a:effectLst/>
                <a:latin typeface="avenir-lt-w01_35-light1475496"/>
              </a:rPr>
              <a:t>LazyColumn</a:t>
            </a:r>
            <a:r>
              <a:rPr lang="en-GB" b="0" i="0" dirty="0">
                <a:solidFill>
                  <a:srgbClr val="FFFFFF"/>
                </a:solidFill>
                <a:effectLst/>
                <a:latin typeface="avenir-lt-w01_35-light1475496"/>
              </a:rPr>
              <a:t> and </a:t>
            </a:r>
            <a:r>
              <a:rPr lang="en-GB" b="0" i="0" dirty="0" err="1">
                <a:solidFill>
                  <a:srgbClr val="FFFFFF"/>
                </a:solidFill>
                <a:effectLst/>
                <a:latin typeface="avenir-lt-w01_35-light1475496"/>
              </a:rPr>
              <a:t>LazyRow</a:t>
            </a:r>
            <a:r>
              <a:rPr lang="en-GB" b="0" i="0" dirty="0">
                <a:solidFill>
                  <a:srgbClr val="FFFFFF"/>
                </a:solidFill>
                <a:effectLst/>
                <a:latin typeface="avenir-lt-w01_35-light1475496"/>
              </a:rPr>
              <a:t>.</a:t>
            </a:r>
          </a:p>
          <a:p>
            <a:pPr algn="l" rtl="0" fontAlgn="base"/>
            <a:r>
              <a:rPr lang="en-GB" b="0" i="0" dirty="0" err="1">
                <a:solidFill>
                  <a:srgbClr val="FFFFFF"/>
                </a:solidFill>
                <a:effectLst/>
                <a:latin typeface="avenir-lt-w01_35-light1475496"/>
              </a:rPr>
              <a:t>LazyListScope</a:t>
            </a:r>
            <a:r>
              <a:rPr lang="en-GB" b="0" i="0" dirty="0">
                <a:solidFill>
                  <a:srgbClr val="FFFFFF"/>
                </a:solidFill>
                <a:effectLst/>
                <a:latin typeface="avenir-lt-w01_35-light1475496"/>
              </a:rPr>
              <a:t>. </a:t>
            </a: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17</a:t>
            </a:fld>
            <a:endParaRPr lang="en-US"/>
          </a:p>
        </p:txBody>
      </p:sp>
    </p:spTree>
    <p:extLst>
      <p:ext uri="{BB962C8B-B14F-4D97-AF65-F5344CB8AC3E}">
        <p14:creationId xmlns:p14="http://schemas.microsoft.com/office/powerpoint/2010/main" val="277086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b="0" i="0" dirty="0">
                <a:solidFill>
                  <a:srgbClr val="FFFFFF"/>
                </a:solidFill>
                <a:effectLst/>
                <a:latin typeface="var(--ricos-custom-p-font-family,unset)"/>
              </a:rPr>
              <a:t>Content Scale can be:</a:t>
            </a:r>
          </a:p>
          <a:p>
            <a:pPr algn="l" rtl="0" fontAlgn="base">
              <a:buFont typeface="Arial" panose="020B0604020202020204" pitchFamily="34" charset="0"/>
              <a:buChar char="•"/>
            </a:pPr>
            <a:r>
              <a:rPr lang="en-GB" b="0" i="0" dirty="0" err="1">
                <a:solidFill>
                  <a:srgbClr val="FFFFFF"/>
                </a:solidFill>
                <a:effectLst/>
                <a:latin typeface="var(--ricos-custom-p-font-family,unset)"/>
              </a:rPr>
              <a:t>FillBounds</a:t>
            </a:r>
            <a:endParaRPr lang="en-GB" b="0" i="0" dirty="0">
              <a:solidFill>
                <a:srgbClr val="FFFFFF"/>
              </a:solidFill>
              <a:effectLst/>
              <a:latin typeface="var(--ricos-custom-p-font-family,unset)"/>
            </a:endParaRPr>
          </a:p>
          <a:p>
            <a:pPr algn="l" rtl="0" fontAlgn="base">
              <a:buFont typeface="Arial" panose="020B0604020202020204" pitchFamily="34" charset="0"/>
              <a:buChar char="•"/>
            </a:pPr>
            <a:r>
              <a:rPr lang="en-GB" b="0" i="0" dirty="0" err="1">
                <a:solidFill>
                  <a:srgbClr val="FFFFFF"/>
                </a:solidFill>
                <a:effectLst/>
                <a:latin typeface="var(--ricos-custom-p-font-family,unset)"/>
              </a:rPr>
              <a:t>FillHeight</a:t>
            </a:r>
            <a:endParaRPr lang="en-GB" b="0" i="0" dirty="0">
              <a:solidFill>
                <a:srgbClr val="FFFFFF"/>
              </a:solidFill>
              <a:effectLst/>
              <a:latin typeface="var(--ricos-custom-p-font-family,unset)"/>
            </a:endParaRPr>
          </a:p>
          <a:p>
            <a:pPr algn="l" rtl="0" fontAlgn="base">
              <a:buFont typeface="Arial" panose="020B0604020202020204" pitchFamily="34" charset="0"/>
              <a:buChar char="•"/>
            </a:pPr>
            <a:r>
              <a:rPr lang="en-GB" b="0" i="0" dirty="0" err="1">
                <a:solidFill>
                  <a:srgbClr val="FFFFFF"/>
                </a:solidFill>
                <a:effectLst/>
                <a:latin typeface="var(--ricos-custom-p-font-family,unset)"/>
              </a:rPr>
              <a:t>FillWidth</a:t>
            </a:r>
            <a:endParaRPr lang="en-GB" b="0" i="0" dirty="0">
              <a:solidFill>
                <a:srgbClr val="FFFFFF"/>
              </a:solidFill>
              <a:effectLst/>
              <a:latin typeface="var(--ricos-custom-p-font-family,unset)"/>
            </a:endParaRPr>
          </a:p>
          <a:p>
            <a:pPr algn="l" rtl="0" fontAlgn="base">
              <a:buFont typeface="Arial" panose="020B0604020202020204" pitchFamily="34" charset="0"/>
              <a:buChar char="•"/>
            </a:pPr>
            <a:r>
              <a:rPr lang="en-GB" b="0" i="0" dirty="0">
                <a:solidFill>
                  <a:srgbClr val="FFFFFF"/>
                </a:solidFill>
                <a:effectLst/>
                <a:latin typeface="var(--ricos-custom-p-font-family,unset)"/>
              </a:rPr>
              <a:t>Inside</a:t>
            </a:r>
          </a:p>
          <a:p>
            <a:pPr algn="l" rtl="0" fontAlgn="base">
              <a:buFont typeface="Arial" panose="020B0604020202020204" pitchFamily="34" charset="0"/>
              <a:buChar char="•"/>
            </a:pPr>
            <a:r>
              <a:rPr lang="en-GB" b="0" i="0" dirty="0">
                <a:solidFill>
                  <a:srgbClr val="FFFFFF"/>
                </a:solidFill>
                <a:effectLst/>
                <a:latin typeface="var(--ricos-custom-p-font-family,unset)"/>
              </a:rPr>
              <a:t>Fit</a:t>
            </a:r>
          </a:p>
          <a:p>
            <a:pPr algn="l" rtl="0" fontAlgn="base">
              <a:buFont typeface="Arial" panose="020B0604020202020204" pitchFamily="34" charset="0"/>
              <a:buChar char="•"/>
            </a:pPr>
            <a:r>
              <a:rPr lang="en-GB" b="0" i="0" dirty="0">
                <a:solidFill>
                  <a:srgbClr val="FFFFFF"/>
                </a:solidFill>
                <a:effectLst/>
                <a:latin typeface="var(--ricos-custom-p-font-family,unset)"/>
              </a:rPr>
              <a:t>Crop</a:t>
            </a: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18</a:t>
            </a:fld>
            <a:endParaRPr lang="en-US"/>
          </a:p>
        </p:txBody>
      </p:sp>
    </p:spTree>
    <p:extLst>
      <p:ext uri="{BB962C8B-B14F-4D97-AF65-F5344CB8AC3E}">
        <p14:creationId xmlns:p14="http://schemas.microsoft.com/office/powerpoint/2010/main" val="2982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DEA6C-8F12-2946-8FEA-AB499F257480}" type="slidenum">
              <a:rPr lang="en-US" smtClean="0"/>
              <a:pPr/>
              <a:t>1</a:t>
            </a:fld>
            <a:endParaRPr lang="en-US" dirty="0"/>
          </a:p>
        </p:txBody>
      </p:sp>
    </p:spTree>
    <p:extLst>
      <p:ext uri="{BB962C8B-B14F-4D97-AF65-F5344CB8AC3E}">
        <p14:creationId xmlns:p14="http://schemas.microsoft.com/office/powerpoint/2010/main" val="165476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19</a:t>
            </a:fld>
            <a:endParaRPr lang="en-US"/>
          </a:p>
        </p:txBody>
      </p:sp>
    </p:spTree>
    <p:extLst>
      <p:ext uri="{BB962C8B-B14F-4D97-AF65-F5344CB8AC3E}">
        <p14:creationId xmlns:p14="http://schemas.microsoft.com/office/powerpoint/2010/main" val="310658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20</a:t>
            </a:fld>
            <a:endParaRPr lang="en-US"/>
          </a:p>
        </p:txBody>
      </p:sp>
    </p:spTree>
    <p:extLst>
      <p:ext uri="{BB962C8B-B14F-4D97-AF65-F5344CB8AC3E}">
        <p14:creationId xmlns:p14="http://schemas.microsoft.com/office/powerpoint/2010/main" val="219401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Design components (buttons, cards, switches, and so on) are built on top of Material Theming, which is a systematic way to customize Material Design to better reflect the product’s brand</a:t>
            </a:r>
          </a:p>
        </p:txBody>
      </p:sp>
      <p:sp>
        <p:nvSpPr>
          <p:cNvPr id="4" name="Slide Number Placeholder 3"/>
          <p:cNvSpPr>
            <a:spLocks noGrp="1"/>
          </p:cNvSpPr>
          <p:nvPr>
            <p:ph type="sldNum" sz="quarter" idx="10"/>
          </p:nvPr>
        </p:nvSpPr>
        <p:spPr/>
        <p:txBody>
          <a:bodyPr/>
          <a:lstStyle/>
          <a:p>
            <a:fld id="{75DDEA6C-8F12-2946-8FEA-AB499F257480}" type="slidenum">
              <a:rPr lang="en-US" smtClean="0"/>
              <a:t>21</a:t>
            </a:fld>
            <a:endParaRPr lang="en-US"/>
          </a:p>
        </p:txBody>
      </p:sp>
    </p:spTree>
    <p:extLst>
      <p:ext uri="{BB962C8B-B14F-4D97-AF65-F5344CB8AC3E}">
        <p14:creationId xmlns:p14="http://schemas.microsoft.com/office/powerpoint/2010/main" val="123189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Type.kt</a:t>
            </a:r>
            <a:r>
              <a:rPr lang="en-US" dirty="0"/>
              <a:t>)The Material Design components (buttons, cards, switches, and so on) are built on top of Material Theming, which is a systematic way to customize Material Design to better reflect the product’s brand</a:t>
            </a:r>
          </a:p>
        </p:txBody>
      </p:sp>
      <p:sp>
        <p:nvSpPr>
          <p:cNvPr id="4" name="Slide Number Placeholder 3"/>
          <p:cNvSpPr>
            <a:spLocks noGrp="1"/>
          </p:cNvSpPr>
          <p:nvPr>
            <p:ph type="sldNum" sz="quarter" idx="10"/>
          </p:nvPr>
        </p:nvSpPr>
        <p:spPr/>
        <p:txBody>
          <a:bodyPr/>
          <a:lstStyle/>
          <a:p>
            <a:fld id="{75DDEA6C-8F12-2946-8FEA-AB499F257480}" type="slidenum">
              <a:rPr lang="en-US" smtClean="0"/>
              <a:t>22</a:t>
            </a:fld>
            <a:endParaRPr lang="en-US"/>
          </a:p>
        </p:txBody>
      </p:sp>
    </p:spTree>
    <p:extLst>
      <p:ext uri="{BB962C8B-B14F-4D97-AF65-F5344CB8AC3E}">
        <p14:creationId xmlns:p14="http://schemas.microsoft.com/office/powerpoint/2010/main" val="3637174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avenir-lt-w01_35-light1475496"/>
              </a:rPr>
              <a:t>Apply these changes in </a:t>
            </a:r>
            <a:r>
              <a:rPr lang="en-GB" b="0" i="0" dirty="0" err="1">
                <a:solidFill>
                  <a:srgbClr val="FFFFFF"/>
                </a:solidFill>
                <a:effectLst/>
                <a:latin typeface="avenir-lt-w01_35-light1475496"/>
              </a:rPr>
              <a:t>Theme.kt</a:t>
            </a:r>
            <a:r>
              <a:rPr lang="en-GB" b="0" i="0" dirty="0">
                <a:solidFill>
                  <a:srgbClr val="FFFFFF"/>
                </a:solidFill>
                <a:effectLst/>
                <a:latin typeface="avenir-lt-w01_35-light1475496"/>
              </a:rPr>
              <a:t> file. </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23</a:t>
            </a:fld>
            <a:endParaRPr lang="en-US"/>
          </a:p>
        </p:txBody>
      </p:sp>
    </p:spTree>
    <p:extLst>
      <p:ext uri="{BB962C8B-B14F-4D97-AF65-F5344CB8AC3E}">
        <p14:creationId xmlns:p14="http://schemas.microsoft.com/office/powerpoint/2010/main" val="3513129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code compared to XML</a:t>
            </a:r>
          </a:p>
          <a:p>
            <a:r>
              <a:rPr lang="en-US" dirty="0"/>
              <a:t>More understandable than XML</a:t>
            </a:r>
          </a:p>
          <a:p>
            <a:r>
              <a:rPr lang="en-US" dirty="0"/>
              <a:t>Managing State which allow as to manage the view’s state</a:t>
            </a:r>
          </a:p>
          <a:p>
            <a:r>
              <a:rPr lang="en-US" dirty="0"/>
              <a:t>Compatible to All the code</a:t>
            </a:r>
          </a:p>
          <a:p>
            <a:r>
              <a:rPr lang="en-US" dirty="0"/>
              <a:t>Fast development and Fast to Run as we have more efficiency to build layouts and with the </a:t>
            </a:r>
            <a:r>
              <a:rPr lang="en-US" dirty="0" err="1"/>
              <a:t>recomposition</a:t>
            </a:r>
            <a:r>
              <a:rPr lang="en-US" dirty="0"/>
              <a:t> of Compose, only each part of UI state that changes it changes. Everything else remains.</a:t>
            </a:r>
          </a:p>
        </p:txBody>
      </p:sp>
      <p:sp>
        <p:nvSpPr>
          <p:cNvPr id="4" name="Slide Number Placeholder 3"/>
          <p:cNvSpPr>
            <a:spLocks noGrp="1"/>
          </p:cNvSpPr>
          <p:nvPr>
            <p:ph type="sldNum" sz="quarter" idx="10"/>
          </p:nvPr>
        </p:nvSpPr>
        <p:spPr/>
        <p:txBody>
          <a:bodyPr/>
          <a:lstStyle/>
          <a:p>
            <a:fld id="{75DDEA6C-8F12-2946-8FEA-AB499F257480}" type="slidenum">
              <a:rPr lang="en-US" smtClean="0"/>
              <a:t>24</a:t>
            </a:fld>
            <a:endParaRPr lang="en-US"/>
          </a:p>
        </p:txBody>
      </p:sp>
    </p:spTree>
    <p:extLst>
      <p:ext uri="{BB962C8B-B14F-4D97-AF65-F5344CB8AC3E}">
        <p14:creationId xmlns:p14="http://schemas.microsoft.com/office/powerpoint/2010/main" val="1060565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code compared to XML</a:t>
            </a:r>
          </a:p>
          <a:p>
            <a:r>
              <a:rPr lang="en-US" dirty="0"/>
              <a:t>More understandable than XML</a:t>
            </a:r>
          </a:p>
          <a:p>
            <a:r>
              <a:rPr lang="en-US" dirty="0"/>
              <a:t>Managing State which allow as to manage the view’s state</a:t>
            </a:r>
          </a:p>
          <a:p>
            <a:r>
              <a:rPr lang="en-US" dirty="0"/>
              <a:t>Compatible to All the code</a:t>
            </a:r>
          </a:p>
          <a:p>
            <a:r>
              <a:rPr lang="en-US" dirty="0"/>
              <a:t>Fast development and Fast to Run as we have more efficiency to build layouts and with the </a:t>
            </a:r>
            <a:r>
              <a:rPr lang="en-US" dirty="0" err="1"/>
              <a:t>recomposition</a:t>
            </a:r>
            <a:r>
              <a:rPr lang="en-US" dirty="0"/>
              <a:t> of Compose, only each part of UI state that changes it changes. Everything else remains.</a:t>
            </a:r>
          </a:p>
        </p:txBody>
      </p:sp>
      <p:sp>
        <p:nvSpPr>
          <p:cNvPr id="4" name="Slide Number Placeholder 3"/>
          <p:cNvSpPr>
            <a:spLocks noGrp="1"/>
          </p:cNvSpPr>
          <p:nvPr>
            <p:ph type="sldNum" sz="quarter" idx="10"/>
          </p:nvPr>
        </p:nvSpPr>
        <p:spPr/>
        <p:txBody>
          <a:bodyPr/>
          <a:lstStyle/>
          <a:p>
            <a:fld id="{75DDEA6C-8F12-2946-8FEA-AB499F257480}" type="slidenum">
              <a:rPr lang="en-US" smtClean="0"/>
              <a:t>25</a:t>
            </a:fld>
            <a:endParaRPr lang="en-US"/>
          </a:p>
        </p:txBody>
      </p:sp>
    </p:spTree>
    <p:extLst>
      <p:ext uri="{BB962C8B-B14F-4D97-AF65-F5344CB8AC3E}">
        <p14:creationId xmlns:p14="http://schemas.microsoft.com/office/powerpoint/2010/main" val="436414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26</a:t>
            </a:fld>
            <a:endParaRPr lang="en-US"/>
          </a:p>
        </p:txBody>
      </p:sp>
    </p:spTree>
    <p:extLst>
      <p:ext uri="{BB962C8B-B14F-4D97-AF65-F5344CB8AC3E}">
        <p14:creationId xmlns:p14="http://schemas.microsoft.com/office/powerpoint/2010/main" val="1388170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DEA6C-8F12-2946-8FEA-AB499F257480}" type="slidenum">
              <a:rPr lang="en-US" smtClean="0"/>
              <a:pPr/>
              <a:t>28</a:t>
            </a:fld>
            <a:endParaRPr lang="en-US" dirty="0"/>
          </a:p>
        </p:txBody>
      </p:sp>
    </p:spTree>
    <p:extLst>
      <p:ext uri="{BB962C8B-B14F-4D97-AF65-F5344CB8AC3E}">
        <p14:creationId xmlns:p14="http://schemas.microsoft.com/office/powerpoint/2010/main" val="2692045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b="0" i="0" dirty="0">
                <a:solidFill>
                  <a:srgbClr val="BDC1C6"/>
                </a:solidFill>
                <a:effectLst/>
                <a:latin typeface="arial" panose="020B0604020202020204" pitchFamily="34" charset="0"/>
              </a:rPr>
            </a:br>
            <a:r>
              <a:rPr lang="en-US" dirty="0"/>
              <a:t>For those that don’t know…</a:t>
            </a: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BDC1C6"/>
                </a:solidFill>
                <a:effectLst/>
                <a:latin typeface="arial" panose="020B0604020202020204" pitchFamily="34" charset="0"/>
              </a:rPr>
              <a:t>Jetpack is a suite of libraries to help developers follow best practices, reduce boilerplate code, and write code that works consistently across Android versions and devices so that developers can focus on the code they care about.</a:t>
            </a:r>
          </a:p>
          <a:p>
            <a:pPr algn="l"/>
            <a:endParaRPr lang="en-GB" b="0" i="0" dirty="0">
              <a:solidFill>
                <a:srgbClr val="BDC1C6"/>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75DDEA6C-8F12-2946-8FEA-AB499F257480}" type="slidenum">
              <a:rPr lang="en-US" smtClean="0"/>
              <a:t>2</a:t>
            </a:fld>
            <a:endParaRPr lang="en-US"/>
          </a:p>
        </p:txBody>
      </p:sp>
    </p:spTree>
    <p:extLst>
      <p:ext uri="{BB962C8B-B14F-4D97-AF65-F5344CB8AC3E}">
        <p14:creationId xmlns:p14="http://schemas.microsoft.com/office/powerpoint/2010/main" val="137234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that don’t know…</a:t>
            </a: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BDC1C6"/>
                </a:solidFill>
                <a:effectLst/>
                <a:latin typeface="arial" panose="020B0604020202020204" pitchFamily="34" charset="0"/>
              </a:rPr>
              <a:t>Jetpack is a suite of libraries to help developers follow best practices, reduce boilerplate code, and write code that works consistently across Android versions and devices so that developers can focus on the code they care about.</a:t>
            </a:r>
          </a:p>
          <a:p>
            <a:pPr marL="0" marR="0" lvl="0" indent="0" algn="l" defTabSz="585216" rtl="0" eaLnBrk="1" fontAlgn="auto" latinLnBrk="0" hangingPunct="1">
              <a:lnSpc>
                <a:spcPct val="100000"/>
              </a:lnSpc>
              <a:spcBef>
                <a:spcPts val="0"/>
              </a:spcBef>
              <a:spcAft>
                <a:spcPts val="0"/>
              </a:spcAft>
              <a:buClrTx/>
              <a:buSzTx/>
              <a:buFontTx/>
              <a:buNone/>
              <a:tabLst/>
              <a:defRPr/>
            </a:pPr>
            <a:endParaRPr lang="en-GB" b="0" i="0" dirty="0">
              <a:solidFill>
                <a:srgbClr val="BDC1C6"/>
              </a:solidFill>
              <a:effectLst/>
              <a:latin typeface="arial" panose="020B0604020202020204" pitchFamily="34" charset="0"/>
            </a:endParaRP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292929"/>
                </a:solidFill>
                <a:effectLst/>
                <a:latin typeface="source-serif-pro"/>
              </a:rPr>
              <a:t>We were using XML layouts to build the native UI. We had a very dependent structure when we build the screens with XML. Also, fragments are very heavy components for the UI. Jetpack Compose allows us to build the same UI with a declarative UI approach and with less code.</a:t>
            </a:r>
            <a:endParaRPr lang="en-GB" b="0" i="0" dirty="0">
              <a:solidFill>
                <a:srgbClr val="BDC1C6"/>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3</a:t>
            </a:fld>
            <a:endParaRPr lang="en-US"/>
          </a:p>
        </p:txBody>
      </p:sp>
    </p:spTree>
    <p:extLst>
      <p:ext uri="{BB962C8B-B14F-4D97-AF65-F5344CB8AC3E}">
        <p14:creationId xmlns:p14="http://schemas.microsoft.com/office/powerpoint/2010/main" val="313082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Roboto" panose="02000000000000000000" pitchFamily="2" charset="0"/>
              </a:rPr>
              <a:t>Intuitive : With Compose, you build small, stateless components that are not tied to a specific activity or fragment.</a:t>
            </a:r>
          </a:p>
          <a:p>
            <a:r>
              <a:rPr lang="en-GB" b="0" i="0" dirty="0">
                <a:solidFill>
                  <a:srgbClr val="000000"/>
                </a:solidFill>
                <a:effectLst/>
                <a:latin typeface="Roboto" panose="02000000000000000000" pitchFamily="2" charset="0"/>
              </a:rPr>
              <a:t>In Compose, state is explicit and passed to the composable. </a:t>
            </a:r>
          </a:p>
          <a:p>
            <a:r>
              <a:rPr lang="en-GB" b="0" i="0" dirty="0">
                <a:solidFill>
                  <a:srgbClr val="000000"/>
                </a:solidFill>
                <a:effectLst/>
                <a:latin typeface="Roboto" panose="02000000000000000000" pitchFamily="2" charset="0"/>
              </a:rPr>
              <a:t>That way there’s one single source of truth for the state, making it encapsulated and decoupled. Then, as app state changes, your UI automatically updates</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Accelerate Development:</a:t>
            </a:r>
          </a:p>
          <a:p>
            <a:r>
              <a:rPr lang="en-GB" b="0" i="0" dirty="0">
                <a:solidFill>
                  <a:srgbClr val="000000"/>
                </a:solidFill>
                <a:effectLst/>
                <a:latin typeface="Roboto" panose="02000000000000000000" pitchFamily="2" charset="0"/>
              </a:rPr>
              <a:t> Most common libraries like Navigation, </a:t>
            </a:r>
            <a:r>
              <a:rPr lang="en-GB" b="0" i="0" dirty="0" err="1">
                <a:solidFill>
                  <a:srgbClr val="000000"/>
                </a:solidFill>
                <a:effectLst/>
                <a:latin typeface="Roboto" panose="02000000000000000000" pitchFamily="2" charset="0"/>
              </a:rPr>
              <a:t>ViewModel</a:t>
            </a:r>
            <a:r>
              <a:rPr lang="en-GB" b="0" i="0" dirty="0">
                <a:solidFill>
                  <a:srgbClr val="000000"/>
                </a:solidFill>
                <a:effectLst/>
                <a:latin typeface="Roboto" panose="02000000000000000000" pitchFamily="2" charset="0"/>
              </a:rPr>
              <a:t> and Kotlin coroutines work with Compose, so you can start adopting when and where you want</a:t>
            </a:r>
          </a:p>
          <a:p>
            <a:r>
              <a:rPr lang="en-GB" b="0" i="0" dirty="0">
                <a:solidFill>
                  <a:srgbClr val="000000"/>
                </a:solidFill>
                <a:effectLst/>
                <a:latin typeface="Roboto" panose="02000000000000000000" pitchFamily="2" charset="0"/>
              </a:rPr>
              <a:t>No more </a:t>
            </a:r>
            <a:r>
              <a:rPr lang="en-GB" b="0" i="0" dirty="0" err="1">
                <a:solidFill>
                  <a:srgbClr val="000000"/>
                </a:solidFill>
                <a:effectLst/>
                <a:latin typeface="Roboto" panose="02000000000000000000" pitchFamily="2" charset="0"/>
              </a:rPr>
              <a:t>recyclerViews</a:t>
            </a:r>
            <a:endParaRPr lang="en-GB" b="0" i="0" dirty="0">
              <a:solidFill>
                <a:srgbClr val="000000"/>
              </a:solidFill>
              <a:effectLst/>
              <a:latin typeface="Roboto" panose="02000000000000000000" pitchFamily="2" charset="0"/>
            </a:endParaRP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Powerful: bringing movement and life to your apps through animations is quick and easy to implement</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4</a:t>
            </a:fld>
            <a:endParaRPr lang="en-US"/>
          </a:p>
        </p:txBody>
      </p:sp>
    </p:spTree>
    <p:extLst>
      <p:ext uri="{BB962C8B-B14F-4D97-AF65-F5344CB8AC3E}">
        <p14:creationId xmlns:p14="http://schemas.microsoft.com/office/powerpoint/2010/main" val="12995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Roboto" panose="02000000000000000000" pitchFamily="2" charset="0"/>
              </a:rPr>
              <a:t>Intuitive : With Compose, you build small, stateless components that are not tied to a specific activity or fragment.</a:t>
            </a:r>
          </a:p>
          <a:p>
            <a:r>
              <a:rPr lang="en-GB" b="0" i="0" dirty="0">
                <a:solidFill>
                  <a:srgbClr val="000000"/>
                </a:solidFill>
                <a:effectLst/>
                <a:latin typeface="Roboto" panose="02000000000000000000" pitchFamily="2" charset="0"/>
              </a:rPr>
              <a:t>In Compose, state is explicit and passed to the composable. </a:t>
            </a:r>
          </a:p>
          <a:p>
            <a:r>
              <a:rPr lang="en-GB" b="0" i="0" dirty="0">
                <a:solidFill>
                  <a:srgbClr val="000000"/>
                </a:solidFill>
                <a:effectLst/>
                <a:latin typeface="Roboto" panose="02000000000000000000" pitchFamily="2" charset="0"/>
              </a:rPr>
              <a:t>That way there’s one single source of truth for the state, making it encapsulated and decoupled. Then, as app state changes, your UI automatically updates</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Accelerate Development:</a:t>
            </a:r>
          </a:p>
          <a:p>
            <a:r>
              <a:rPr lang="en-GB" b="0" i="0" dirty="0">
                <a:solidFill>
                  <a:srgbClr val="000000"/>
                </a:solidFill>
                <a:effectLst/>
                <a:latin typeface="Roboto" panose="02000000000000000000" pitchFamily="2" charset="0"/>
              </a:rPr>
              <a:t> Most common libraries like Navigation, </a:t>
            </a:r>
            <a:r>
              <a:rPr lang="en-GB" b="0" i="0" dirty="0" err="1">
                <a:solidFill>
                  <a:srgbClr val="000000"/>
                </a:solidFill>
                <a:effectLst/>
                <a:latin typeface="Roboto" panose="02000000000000000000" pitchFamily="2" charset="0"/>
              </a:rPr>
              <a:t>ViewModel</a:t>
            </a:r>
            <a:r>
              <a:rPr lang="en-GB" b="0" i="0" dirty="0">
                <a:solidFill>
                  <a:srgbClr val="000000"/>
                </a:solidFill>
                <a:effectLst/>
                <a:latin typeface="Roboto" panose="02000000000000000000" pitchFamily="2" charset="0"/>
              </a:rPr>
              <a:t> and Kotlin coroutines work with Compose, so you can start adopting when and where you want</a:t>
            </a:r>
          </a:p>
          <a:p>
            <a:r>
              <a:rPr lang="en-GB" b="0" i="0" dirty="0">
                <a:solidFill>
                  <a:srgbClr val="000000"/>
                </a:solidFill>
                <a:effectLst/>
                <a:latin typeface="Roboto" panose="02000000000000000000" pitchFamily="2" charset="0"/>
              </a:rPr>
              <a:t>No more </a:t>
            </a:r>
            <a:r>
              <a:rPr lang="en-GB" b="0" i="0" dirty="0" err="1">
                <a:solidFill>
                  <a:srgbClr val="000000"/>
                </a:solidFill>
                <a:effectLst/>
                <a:latin typeface="Roboto" panose="02000000000000000000" pitchFamily="2" charset="0"/>
              </a:rPr>
              <a:t>recyclerViews</a:t>
            </a:r>
            <a:endParaRPr lang="en-GB" b="0" i="0" dirty="0">
              <a:solidFill>
                <a:srgbClr val="000000"/>
              </a:solidFill>
              <a:effectLst/>
              <a:latin typeface="Roboto" panose="02000000000000000000" pitchFamily="2" charset="0"/>
            </a:endParaRP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Powerful: bringing movement and life to your apps through animations is quick and easy to implement</a:t>
            </a: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5</a:t>
            </a:fld>
            <a:endParaRPr lang="en-US"/>
          </a:p>
        </p:txBody>
      </p:sp>
    </p:spTree>
    <p:extLst>
      <p:ext uri="{BB962C8B-B14F-4D97-AF65-F5344CB8AC3E}">
        <p14:creationId xmlns:p14="http://schemas.microsoft.com/office/powerpoint/2010/main" val="69033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6</a:t>
            </a:fld>
            <a:endParaRPr lang="en-US"/>
          </a:p>
        </p:txBody>
      </p:sp>
    </p:spTree>
    <p:extLst>
      <p:ext uri="{BB962C8B-B14F-4D97-AF65-F5344CB8AC3E}">
        <p14:creationId xmlns:p14="http://schemas.microsoft.com/office/powerpoint/2010/main" val="378484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202124"/>
              </a:solidFill>
              <a:effectLst/>
              <a:latin typeface="Roboto" panose="02000000000000000000" pitchFamily="2" charset="0"/>
            </a:endParaRPr>
          </a:p>
          <a:p>
            <a:pPr algn="l"/>
            <a:r>
              <a:rPr lang="en-GB" b="0" i="0" dirty="0">
                <a:solidFill>
                  <a:srgbClr val="202124"/>
                </a:solidFill>
                <a:effectLst/>
                <a:latin typeface="Roboto" panose="02000000000000000000" pitchFamily="2" charset="0"/>
              </a:rPr>
              <a:t>Manipulating views manually increases the likelihood of errors. If a piece of data is rendered in multiple places, it’s easy to forget to update one of the views that shows it. It’s also easy to create illegal states, when two updates conflict in an unexpected way. For example, an update might try to set a value of a node that was just removed from the UI.</a:t>
            </a:r>
          </a:p>
        </p:txBody>
      </p:sp>
      <p:sp>
        <p:nvSpPr>
          <p:cNvPr id="4" name="Slide Number Placeholder 3"/>
          <p:cNvSpPr>
            <a:spLocks noGrp="1"/>
          </p:cNvSpPr>
          <p:nvPr>
            <p:ph type="sldNum" sz="quarter" idx="10"/>
          </p:nvPr>
        </p:nvSpPr>
        <p:spPr/>
        <p:txBody>
          <a:bodyPr/>
          <a:lstStyle/>
          <a:p>
            <a:fld id="{75DDEA6C-8F12-2946-8FEA-AB499F257480}" type="slidenum">
              <a:rPr lang="en-US" smtClean="0"/>
              <a:t>7</a:t>
            </a:fld>
            <a:endParaRPr lang="en-US"/>
          </a:p>
        </p:txBody>
      </p:sp>
    </p:spTree>
    <p:extLst>
      <p:ext uri="{BB962C8B-B14F-4D97-AF65-F5344CB8AC3E}">
        <p14:creationId xmlns:p14="http://schemas.microsoft.com/office/powerpoint/2010/main" val="1303904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Roboto" panose="02000000000000000000" pitchFamily="2" charset="0"/>
              </a:rPr>
              <a:t>In </a:t>
            </a:r>
            <a:r>
              <a:rPr lang="en-GB" b="0" i="0" dirty="0" err="1">
                <a:solidFill>
                  <a:srgbClr val="202124"/>
                </a:solidFill>
                <a:effectLst/>
                <a:latin typeface="Roboto" panose="02000000000000000000" pitchFamily="2" charset="0"/>
              </a:rPr>
              <a:t>Compose's</a:t>
            </a:r>
            <a:r>
              <a:rPr lang="en-GB" b="0" i="0" dirty="0">
                <a:solidFill>
                  <a:srgbClr val="202124"/>
                </a:solidFill>
                <a:effectLst/>
                <a:latin typeface="Roboto" panose="02000000000000000000" pitchFamily="2" charset="0"/>
              </a:rPr>
              <a:t> declarative approach, widgets are relatively stateless and do not expose setter or getter functions. In fact, widgets are not exposed as objects. </a:t>
            </a:r>
          </a:p>
          <a:p>
            <a:pPr marL="0" marR="0" lvl="0" indent="0" algn="l" defTabSz="585216"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Roboto" panose="02000000000000000000" pitchFamily="2" charset="0"/>
              </a:rPr>
              <a:t>You update the UI by calling the same composable function with different arguments. This makes it easy to provide state to architectural patterns such as a </a:t>
            </a:r>
            <a:r>
              <a:rPr lang="en-GB" b="0" i="0" dirty="0">
                <a:solidFill>
                  <a:srgbClr val="202124"/>
                </a:solidFill>
                <a:effectLst/>
                <a:latin typeface="Roboto" panose="02000000000000000000" pitchFamily="2" charset="0"/>
                <a:hlinkClick r:id="rId3"/>
              </a:rPr>
              <a:t>ViewModel</a:t>
            </a:r>
            <a:r>
              <a:rPr lang="en-GB" b="0" i="0" dirty="0">
                <a:solidFill>
                  <a:srgbClr val="202124"/>
                </a:solidFill>
                <a:effectLst/>
                <a:latin typeface="Roboto" panose="02000000000000000000" pitchFamily="2" charset="0"/>
              </a:rPr>
              <a:t>. Then, your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are responsible for transforming the current application state into a UI every time the observable data updates.</a:t>
            </a:r>
          </a:p>
          <a:p>
            <a:endParaRPr lang="en-US" dirty="0"/>
          </a:p>
          <a:p>
            <a:pPr algn="l"/>
            <a:r>
              <a:rPr lang="en-US" dirty="0"/>
              <a:t>On image: </a:t>
            </a:r>
            <a:r>
              <a:rPr lang="en-GB" b="0" i="0" dirty="0">
                <a:solidFill>
                  <a:srgbClr val="202124"/>
                </a:solidFill>
                <a:effectLst/>
                <a:latin typeface="Roboto" panose="02000000000000000000" pitchFamily="2" charset="0"/>
              </a:rPr>
              <a:t>The app logic provides data to the top-level composable function. That function uses the data to describe the UI by calling other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and passes the appropriate data to those </a:t>
            </a:r>
            <a:r>
              <a:rPr lang="en-GB" b="0" i="0" dirty="0" err="1">
                <a:solidFill>
                  <a:srgbClr val="202124"/>
                </a:solidFill>
                <a:effectLst/>
                <a:latin typeface="Roboto" panose="02000000000000000000" pitchFamily="2" charset="0"/>
              </a:rPr>
              <a:t>composables</a:t>
            </a:r>
            <a:r>
              <a:rPr lang="en-GB" b="0" i="0" dirty="0">
                <a:solidFill>
                  <a:srgbClr val="202124"/>
                </a:solidFill>
                <a:effectLst/>
                <a:latin typeface="Roboto" panose="02000000000000000000" pitchFamily="2" charset="0"/>
              </a:rPr>
              <a:t>, and on down the hierarchy.</a:t>
            </a:r>
          </a:p>
          <a:p>
            <a:br>
              <a:rPr lang="en-GB" dirty="0"/>
            </a:br>
            <a:endParaRPr lang="en-US" dirty="0"/>
          </a:p>
        </p:txBody>
      </p:sp>
      <p:sp>
        <p:nvSpPr>
          <p:cNvPr id="4" name="Slide Number Placeholder 3"/>
          <p:cNvSpPr>
            <a:spLocks noGrp="1"/>
          </p:cNvSpPr>
          <p:nvPr>
            <p:ph type="sldNum" sz="quarter" idx="10"/>
          </p:nvPr>
        </p:nvSpPr>
        <p:spPr/>
        <p:txBody>
          <a:bodyPr/>
          <a:lstStyle/>
          <a:p>
            <a:fld id="{75DDEA6C-8F12-2946-8FEA-AB499F257480}" type="slidenum">
              <a:rPr lang="en-US" smtClean="0"/>
              <a:t>8</a:t>
            </a:fld>
            <a:endParaRPr lang="en-US"/>
          </a:p>
        </p:txBody>
      </p:sp>
    </p:spTree>
    <p:extLst>
      <p:ext uri="{BB962C8B-B14F-4D97-AF65-F5344CB8AC3E}">
        <p14:creationId xmlns:p14="http://schemas.microsoft.com/office/powerpoint/2010/main" val="2386193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900" y="4637088"/>
            <a:ext cx="10510838" cy="677862"/>
          </a:xfrm>
        </p:spPr>
        <p:txBody>
          <a:bodyPr anchor="b" anchorCtr="1">
            <a:noAutofit/>
          </a:bodyPr>
          <a:lstStyle>
            <a:lvl1pPr algn="ctr">
              <a:defRPr sz="2800">
                <a:solidFill>
                  <a:schemeClr val="tx1">
                    <a:lumMod val="50000"/>
                  </a:schemeClr>
                </a:solidFill>
                <a:latin typeface="+mj-lt"/>
              </a:defRPr>
            </a:lvl1pPr>
          </a:lstStyle>
          <a:p>
            <a:r>
              <a:rPr lang="en-GB"/>
              <a:t>Click to edit Master title style</a:t>
            </a:r>
            <a:endParaRPr lang="en-GB" dirty="0"/>
          </a:p>
        </p:txBody>
      </p:sp>
      <p:sp>
        <p:nvSpPr>
          <p:cNvPr id="3" name="Subtitle 2"/>
          <p:cNvSpPr>
            <a:spLocks noGrp="1"/>
          </p:cNvSpPr>
          <p:nvPr>
            <p:ph type="subTitle" idx="1"/>
          </p:nvPr>
        </p:nvSpPr>
        <p:spPr>
          <a:xfrm>
            <a:off x="596901" y="5330190"/>
            <a:ext cx="10510838" cy="674688"/>
          </a:xfrm>
          <a:noFill/>
        </p:spPr>
        <p:txBody>
          <a:bodyPr anchor="t" anchorCtr="1">
            <a:noAutofit/>
          </a:bodyPr>
          <a:lstStyle>
            <a:lvl1pPr marL="0" indent="0" algn="ctr">
              <a:buNone/>
              <a:defRPr sz="2000">
                <a:solidFill>
                  <a:srgbClr val="323232"/>
                </a:solidFill>
                <a:latin typeface="+mn-lt"/>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GB"/>
              <a:t>Click to edit Master subtitle style</a:t>
            </a:r>
            <a:endParaRPr lang="en-GB" dirty="0"/>
          </a:p>
        </p:txBody>
      </p:sp>
      <p:pic>
        <p:nvPicPr>
          <p:cNvPr id="8" name="Picture 7" descr="Sky Logo">
            <a:extLst>
              <a:ext uri="{FF2B5EF4-FFF2-40B4-BE49-F238E27FC236}">
                <a16:creationId xmlns:a16="http://schemas.microsoft.com/office/drawing/2014/main" id="{1B0ACC0B-ACA5-8645-804C-356A9393B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7663" y="1153625"/>
            <a:ext cx="5769312" cy="3524854"/>
          </a:xfrm>
          <a:prstGeom prst="rect">
            <a:avLst/>
          </a:prstGeom>
        </p:spPr>
      </p:pic>
    </p:spTree>
    <p:extLst>
      <p:ext uri="{BB962C8B-B14F-4D97-AF65-F5344CB8AC3E}">
        <p14:creationId xmlns:p14="http://schemas.microsoft.com/office/powerpoint/2010/main" val="3373011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N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FB51EE-244D-0749-8FE7-11C5C387FCAF}"/>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4" name="Rectangle 3">
            <a:extLst>
              <a:ext uri="{FF2B5EF4-FFF2-40B4-BE49-F238E27FC236}">
                <a16:creationId xmlns:a16="http://schemas.microsoft.com/office/drawing/2014/main" id="{8FA0EA18-594C-D34F-A484-C0048D877BA7}"/>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29148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laceholder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22ECAF-592E-2742-A8B4-BAFECA80D3AF}"/>
              </a:ext>
            </a:extLst>
          </p:cNvPr>
          <p:cNvSpPr>
            <a:spLocks noGrp="1"/>
          </p:cNvSpPr>
          <p:nvPr>
            <p:ph type="pic" sz="quarter" idx="10" hasCustomPrompt="1"/>
          </p:nvPr>
        </p:nvSpPr>
        <p:spPr>
          <a:xfrm>
            <a:off x="-2" y="0"/>
            <a:ext cx="11704639" cy="6583363"/>
          </a:xfrm>
          <a:solidFill>
            <a:schemeClr val="bg1">
              <a:lumMod val="95000"/>
            </a:schemeClr>
          </a:solidFill>
          <a:ln>
            <a:noFill/>
          </a:ln>
        </p:spPr>
        <p:txBody>
          <a:bodyPr anchor="ctr"/>
          <a:lstStyle>
            <a:lvl1pPr marL="0" indent="0" algn="ctr">
              <a:buFontTx/>
              <a:buNone/>
              <a:defRPr/>
            </a:lvl1pPr>
          </a:lstStyle>
          <a:p>
            <a:r>
              <a:rPr lang="en-US" dirty="0"/>
              <a:t>Drag image here</a:t>
            </a:r>
          </a:p>
        </p:txBody>
      </p:sp>
    </p:spTree>
    <p:extLst>
      <p:ext uri="{BB962C8B-B14F-4D97-AF65-F5344CB8AC3E}">
        <p14:creationId xmlns:p14="http://schemas.microsoft.com/office/powerpoint/2010/main" val="31443856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laceholder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22ECAF-592E-2742-A8B4-BAFECA80D3AF}"/>
              </a:ext>
            </a:extLst>
          </p:cNvPr>
          <p:cNvSpPr>
            <a:spLocks noGrp="1"/>
          </p:cNvSpPr>
          <p:nvPr>
            <p:ph type="pic" sz="quarter" idx="10" hasCustomPrompt="1"/>
          </p:nvPr>
        </p:nvSpPr>
        <p:spPr>
          <a:xfrm>
            <a:off x="-1" y="0"/>
            <a:ext cx="5845630" cy="6583363"/>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0" name="Picture Placeholder 2">
            <a:extLst>
              <a:ext uri="{FF2B5EF4-FFF2-40B4-BE49-F238E27FC236}">
                <a16:creationId xmlns:a16="http://schemas.microsoft.com/office/drawing/2014/main" id="{1F689F95-F7B2-F94C-88BE-7B8EC3E04C04}"/>
              </a:ext>
            </a:extLst>
          </p:cNvPr>
          <p:cNvSpPr>
            <a:spLocks noGrp="1"/>
          </p:cNvSpPr>
          <p:nvPr>
            <p:ph type="pic" sz="quarter" idx="12" hasCustomPrompt="1"/>
          </p:nvPr>
        </p:nvSpPr>
        <p:spPr>
          <a:xfrm>
            <a:off x="5845629" y="0"/>
            <a:ext cx="5859009" cy="6583363"/>
          </a:xfrm>
          <a:solidFill>
            <a:schemeClr val="bg1">
              <a:lumMod val="95000"/>
            </a:schemeClr>
          </a:solidFill>
          <a:ln>
            <a:noFill/>
          </a:ln>
        </p:spPr>
        <p:txBody>
          <a:bodyPr anchor="ctr"/>
          <a:lstStyle>
            <a:lvl1pPr marL="0" indent="0" algn="ctr">
              <a:buFontTx/>
              <a:buNone/>
              <a:defRPr/>
            </a:lvl1pPr>
          </a:lstStyle>
          <a:p>
            <a:r>
              <a:rPr lang="en-US" dirty="0"/>
              <a:t>Drag image here</a:t>
            </a:r>
          </a:p>
        </p:txBody>
      </p:sp>
    </p:spTree>
    <p:extLst>
      <p:ext uri="{BB962C8B-B14F-4D97-AF65-F5344CB8AC3E}">
        <p14:creationId xmlns:p14="http://schemas.microsoft.com/office/powerpoint/2010/main" val="6654360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laceholder 3">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0E749BF-9C93-1247-825E-08855363E874}"/>
              </a:ext>
            </a:extLst>
          </p:cNvPr>
          <p:cNvSpPr>
            <a:spLocks noGrp="1"/>
          </p:cNvSpPr>
          <p:nvPr>
            <p:ph type="pic" sz="quarter" idx="13" hasCustomPrompt="1"/>
          </p:nvPr>
        </p:nvSpPr>
        <p:spPr>
          <a:xfrm>
            <a:off x="-2" y="-1"/>
            <a:ext cx="5859009"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4" name="Picture Placeholder 2">
            <a:extLst>
              <a:ext uri="{FF2B5EF4-FFF2-40B4-BE49-F238E27FC236}">
                <a16:creationId xmlns:a16="http://schemas.microsoft.com/office/drawing/2014/main" id="{476C71CA-4204-2E40-9A5A-093606814E16}"/>
              </a:ext>
            </a:extLst>
          </p:cNvPr>
          <p:cNvSpPr>
            <a:spLocks noGrp="1"/>
          </p:cNvSpPr>
          <p:nvPr>
            <p:ph type="pic" sz="quarter" idx="15" hasCustomPrompt="1"/>
          </p:nvPr>
        </p:nvSpPr>
        <p:spPr>
          <a:xfrm>
            <a:off x="5859008" y="-1"/>
            <a:ext cx="5845630"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5" name="Picture Placeholder 2">
            <a:extLst>
              <a:ext uri="{FF2B5EF4-FFF2-40B4-BE49-F238E27FC236}">
                <a16:creationId xmlns:a16="http://schemas.microsoft.com/office/drawing/2014/main" id="{0E386B42-295A-7D4E-9ECF-3804A4D9A783}"/>
              </a:ext>
            </a:extLst>
          </p:cNvPr>
          <p:cNvSpPr>
            <a:spLocks noGrp="1"/>
          </p:cNvSpPr>
          <p:nvPr>
            <p:ph type="pic" sz="quarter" idx="16" hasCustomPrompt="1"/>
          </p:nvPr>
        </p:nvSpPr>
        <p:spPr>
          <a:xfrm>
            <a:off x="-1" y="3290206"/>
            <a:ext cx="5859008"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16" name="Picture Placeholder 2">
            <a:extLst>
              <a:ext uri="{FF2B5EF4-FFF2-40B4-BE49-F238E27FC236}">
                <a16:creationId xmlns:a16="http://schemas.microsoft.com/office/drawing/2014/main" id="{5796028E-C9FE-1F4D-BC03-0EC6AFA34E5F}"/>
              </a:ext>
            </a:extLst>
          </p:cNvPr>
          <p:cNvSpPr>
            <a:spLocks noGrp="1"/>
          </p:cNvSpPr>
          <p:nvPr>
            <p:ph type="pic" sz="quarter" idx="17" hasCustomPrompt="1"/>
          </p:nvPr>
        </p:nvSpPr>
        <p:spPr>
          <a:xfrm>
            <a:off x="5859008" y="3290206"/>
            <a:ext cx="5845630" cy="3290207"/>
          </a:xfrm>
          <a:solidFill>
            <a:schemeClr val="bg1">
              <a:lumMod val="95000"/>
            </a:schemeClr>
          </a:solidFill>
          <a:ln>
            <a:noFill/>
          </a:ln>
        </p:spPr>
        <p:txBody>
          <a:bodyPr anchor="ctr"/>
          <a:lstStyle>
            <a:lvl1pPr marL="0" indent="0" algn="ctr">
              <a:buFontTx/>
              <a:buNone/>
              <a:defRPr/>
            </a:lvl1pPr>
          </a:lstStyle>
          <a:p>
            <a:r>
              <a:rPr lang="en-US" dirty="0"/>
              <a:t>Drag image here</a:t>
            </a:r>
          </a:p>
        </p:txBody>
      </p:sp>
    </p:spTree>
    <p:extLst>
      <p:ext uri="{BB962C8B-B14F-4D97-AF65-F5344CB8AC3E}">
        <p14:creationId xmlns:p14="http://schemas.microsoft.com/office/powerpoint/2010/main" val="38136831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11538D-00A3-974D-BC1A-AF082FBC3A8C}"/>
              </a:ext>
            </a:extLst>
          </p:cNvPr>
          <p:cNvSpPr/>
          <p:nvPr userDrawn="1"/>
        </p:nvSpPr>
        <p:spPr>
          <a:xfrm>
            <a:off x="285749" y="281781"/>
            <a:ext cx="11133139" cy="6019801"/>
          </a:xfrm>
          <a:prstGeom prst="rect">
            <a:avLst/>
          </a:prstGeom>
          <a:gradFill>
            <a:gsLst>
              <a:gs pos="0">
                <a:srgbClr val="FFEB00"/>
              </a:gs>
              <a:gs pos="100000">
                <a:srgbClr val="FF6400"/>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361203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2073" userDrawn="1">
          <p15:clr>
            <a:srgbClr val="FBAE40"/>
          </p15:clr>
        </p15:guide>
        <p15:guide id="2" pos="368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Break 1">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91BE-5AB4-8842-A985-C26B3FAE0987}"/>
              </a:ext>
            </a:extLst>
          </p:cNvPr>
          <p:cNvSpPr/>
          <p:nvPr userDrawn="1"/>
        </p:nvSpPr>
        <p:spPr>
          <a:xfrm>
            <a:off x="285749" y="281781"/>
            <a:ext cx="11133139" cy="6019801"/>
          </a:xfrm>
          <a:prstGeom prst="rect">
            <a:avLst/>
          </a:prstGeom>
          <a:gradFill>
            <a:gsLst>
              <a:gs pos="0">
                <a:srgbClr val="FF6400"/>
              </a:gs>
              <a:gs pos="100000">
                <a:srgbClr val="FF00A5"/>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74CD87-BA88-3C46-9011-B0FD0A28F32C}"/>
              </a:ext>
            </a:extLst>
          </p:cNvPr>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178904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DCECCB84-F9BA-43D5-87BE-67443E8EF086}">
      <p15:sldGuideLst xmlns:p15="http://schemas.microsoft.com/office/powerpoint/2012/main">
        <p15:guide id="1" orient="horz" pos="2073">
          <p15:clr>
            <a:srgbClr val="FBAE40"/>
          </p15:clr>
        </p15:guide>
        <p15:guide id="2" pos="368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2356CD-5F6B-ED44-8AF2-F5EE86C948B6}"/>
              </a:ext>
            </a:extLst>
          </p:cNvPr>
          <p:cNvSpPr/>
          <p:nvPr userDrawn="1"/>
        </p:nvSpPr>
        <p:spPr>
          <a:xfrm>
            <a:off x="285749" y="281781"/>
            <a:ext cx="11133139" cy="6019801"/>
          </a:xfrm>
          <a:prstGeom prst="rect">
            <a:avLst/>
          </a:prstGeom>
          <a:gradFill>
            <a:gsLst>
              <a:gs pos="100000">
                <a:srgbClr val="6E00FF"/>
              </a:gs>
              <a:gs pos="0">
                <a:srgbClr val="FF00A5"/>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2E79A0D-5A92-6549-A3BA-FB6C2A5E9F28}"/>
              </a:ext>
            </a:extLst>
          </p:cNvPr>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2795873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DCECCB84-F9BA-43D5-87BE-67443E8EF086}">
      <p15:sldGuideLst xmlns:p15="http://schemas.microsoft.com/office/powerpoint/2012/main">
        <p15:guide id="1" orient="horz" pos="2073">
          <p15:clr>
            <a:srgbClr val="FBAE40"/>
          </p15:clr>
        </p15:guide>
        <p15:guide id="2" pos="368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77F02F-D94C-954F-A8E9-DFC6F146690A}"/>
              </a:ext>
            </a:extLst>
          </p:cNvPr>
          <p:cNvSpPr/>
          <p:nvPr userDrawn="1"/>
        </p:nvSpPr>
        <p:spPr>
          <a:xfrm>
            <a:off x="285749" y="281781"/>
            <a:ext cx="11133139" cy="6019801"/>
          </a:xfrm>
          <a:prstGeom prst="rect">
            <a:avLst/>
          </a:prstGeom>
          <a:gradFill>
            <a:gsLst>
              <a:gs pos="0">
                <a:srgbClr val="6E00FF"/>
              </a:gs>
              <a:gs pos="100000">
                <a:srgbClr val="00FFDC"/>
              </a:gs>
            </a:gsLst>
            <a:lin ang="20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4C2F201-3E04-6F4A-A8AC-904D535903B2}"/>
              </a:ext>
            </a:extLst>
          </p:cNvPr>
          <p:cNvSpPr>
            <a:spLocks noGrp="1"/>
          </p:cNvSpPr>
          <p:nvPr>
            <p:ph type="title" hasCustomPrompt="1"/>
          </p:nvPr>
        </p:nvSpPr>
        <p:spPr>
          <a:xfrm>
            <a:off x="596900" y="2953127"/>
            <a:ext cx="10510839" cy="677108"/>
          </a:xfrm>
        </p:spPr>
        <p:txBody>
          <a:bodyPr anchor="ctr">
            <a:spAutoFit/>
          </a:bodyPr>
          <a:lstStyle>
            <a:lvl1pPr algn="ctr">
              <a:lnSpc>
                <a:spcPct val="100000"/>
              </a:lnSpc>
              <a:spcBef>
                <a:spcPts val="0"/>
              </a:spcBef>
              <a:defRPr sz="4400">
                <a:solidFill>
                  <a:schemeClr val="bg1"/>
                </a:solidFill>
                <a:latin typeface="+mj-lt"/>
              </a:defRPr>
            </a:lvl1pPr>
          </a:lstStyle>
          <a:p>
            <a:r>
              <a:rPr lang="en-US" dirty="0"/>
              <a:t>Title Sky text 44pt</a:t>
            </a:r>
            <a:endParaRPr lang="en-GB" dirty="0"/>
          </a:p>
        </p:txBody>
      </p:sp>
    </p:spTree>
    <p:extLst>
      <p:ext uri="{BB962C8B-B14F-4D97-AF65-F5344CB8AC3E}">
        <p14:creationId xmlns:p14="http://schemas.microsoft.com/office/powerpoint/2010/main" val="261662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DCECCB84-F9BA-43D5-87BE-67443E8EF086}">
      <p15:sldGuideLst xmlns:p15="http://schemas.microsoft.com/office/powerpoint/2012/main">
        <p15:guide id="1" orient="horz" pos="2073">
          <p15:clr>
            <a:srgbClr val="FBAE40"/>
          </p15:clr>
        </p15:guide>
        <p15:guide id="2" pos="368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6" name="TextBox 5"/>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3" name="Content Placeholder 2"/>
          <p:cNvSpPr>
            <a:spLocks noGrp="1"/>
          </p:cNvSpPr>
          <p:nvPr>
            <p:ph idx="1" hasCustomPrompt="1"/>
          </p:nvPr>
        </p:nvSpPr>
        <p:spPr>
          <a:xfrm>
            <a:off x="596901" y="1617027"/>
            <a:ext cx="10510838" cy="4054476"/>
          </a:xfrm>
        </p:spPr>
        <p:txBody>
          <a:bodyPr lIns="0" tIns="0" rIns="0" bIns="0"/>
          <a:lstStyle>
            <a:lvl1pPr>
              <a:buClr>
                <a:srgbClr val="0644A1"/>
              </a:buClr>
              <a:defRPr sz="1800">
                <a:solidFill>
                  <a:srgbClr val="323232"/>
                </a:solidFill>
              </a:defRPr>
            </a:lvl1pPr>
            <a:lvl2pPr>
              <a:buClr>
                <a:srgbClr val="0644A1"/>
              </a:buClr>
              <a:defRPr sz="1600">
                <a:solidFill>
                  <a:srgbClr val="323232"/>
                </a:solidFill>
              </a:defRPr>
            </a:lvl2pPr>
            <a:lvl3pPr>
              <a:buClr>
                <a:srgbClr val="0644A1"/>
              </a:buClr>
              <a:defRPr sz="1400">
                <a:solidFill>
                  <a:srgbClr val="323232"/>
                </a:solidFill>
              </a:defRPr>
            </a:lvl3pPr>
            <a:lvl4pPr>
              <a:buClr>
                <a:srgbClr val="0644A1"/>
              </a:buClr>
              <a:defRPr sz="1200">
                <a:solidFill>
                  <a:srgbClr val="323232"/>
                </a:solidFill>
              </a:defRPr>
            </a:lvl4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hasCustomPrompt="1"/>
          </p:nvPr>
        </p:nvSpPr>
        <p:spPr>
          <a:xfrm>
            <a:off x="596901" y="5999163"/>
            <a:ext cx="4677815" cy="333375"/>
          </a:xfrm>
          <a:noFill/>
        </p:spPr>
        <p:txBody>
          <a:bodyPr anchor="b"/>
          <a:lstStyle>
            <a:lvl1pPr marL="0" indent="0">
              <a:buNone/>
              <a:defRPr sz="900">
                <a:solidFill>
                  <a:schemeClr val="tx1">
                    <a:lumMod val="75000"/>
                  </a:schemeClr>
                </a:solidFill>
              </a:defRPr>
            </a:lvl1pPr>
          </a:lstStyle>
          <a:p>
            <a:pPr lvl="0"/>
            <a:r>
              <a:rPr lang="en-GB" dirty="0"/>
              <a:t>Mobile Tech Talks </a:t>
            </a:r>
            <a:r>
              <a:rPr lang="en-US" dirty="0"/>
              <a:t>6/3/22</a:t>
            </a:r>
          </a:p>
        </p:txBody>
      </p:sp>
      <p:sp>
        <p:nvSpPr>
          <p:cNvPr id="7" name="Rectangle 6">
            <a:extLst>
              <a:ext uri="{FF2B5EF4-FFF2-40B4-BE49-F238E27FC236}">
                <a16:creationId xmlns:a16="http://schemas.microsoft.com/office/drawing/2014/main" id="{8AB112C6-EAA0-0748-9F65-5DBF3A62CA4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ACDFB65D-4EFA-3243-A06D-241117D58F12}"/>
              </a:ext>
            </a:extLst>
          </p:cNvPr>
          <p:cNvSpPr>
            <a:spLocks noGrp="1"/>
          </p:cNvSpPr>
          <p:nvPr>
            <p:ph type="title" hasCustomPrompt="1"/>
          </p:nvPr>
        </p:nvSpPr>
        <p:spPr>
          <a:xfrm>
            <a:off x="596901" y="584200"/>
            <a:ext cx="10510838" cy="1017588"/>
          </a:xfrm>
        </p:spPr>
        <p:txBody>
          <a:bodyPr/>
          <a:lstStyle>
            <a:lvl1pPr>
              <a:lnSpc>
                <a:spcPts val="3000"/>
              </a:lnSpc>
              <a:spcBef>
                <a:spcPts val="0"/>
              </a:spcBef>
              <a:defRPr>
                <a:latin typeface="+mj-lt"/>
              </a:defRPr>
            </a:lvl1pPr>
          </a:lstStyle>
          <a:p>
            <a:r>
              <a:rPr lang="en-US" dirty="0"/>
              <a:t>Heading Sky text 28pt</a:t>
            </a:r>
            <a:endParaRPr lang="en-GB" dirty="0"/>
          </a:p>
        </p:txBody>
      </p:sp>
      <p:pic>
        <p:nvPicPr>
          <p:cNvPr id="10" name="Picture 9" descr="Sky Logo">
            <a:extLst>
              <a:ext uri="{FF2B5EF4-FFF2-40B4-BE49-F238E27FC236}">
                <a16:creationId xmlns:a16="http://schemas.microsoft.com/office/drawing/2014/main" id="{52EA1D35-F1A5-9549-9CCA-8F7CEE09B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Tree>
    <p:extLst>
      <p:ext uri="{BB962C8B-B14F-4D97-AF65-F5344CB8AC3E}">
        <p14:creationId xmlns:p14="http://schemas.microsoft.com/office/powerpoint/2010/main" val="34165399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and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01" y="584200"/>
            <a:ext cx="10510838" cy="1017588"/>
          </a:xfrm>
        </p:spPr>
        <p:txBody>
          <a:bodyPr/>
          <a:lstStyle>
            <a:lvl1pPr>
              <a:lnSpc>
                <a:spcPts val="3000"/>
              </a:lnSpc>
              <a:spcBef>
                <a:spcPts val="0"/>
              </a:spcBef>
              <a:defRPr>
                <a:latin typeface="+mj-lt"/>
              </a:defRPr>
            </a:lvl1pPr>
          </a:lstStyle>
          <a:p>
            <a:r>
              <a:rPr lang="en-US" dirty="0"/>
              <a:t>Heading Sky text 28pt</a:t>
            </a:r>
            <a:endParaRPr lang="en-GB" dirty="0"/>
          </a:p>
        </p:txBody>
      </p:sp>
      <p:sp>
        <p:nvSpPr>
          <p:cNvPr id="3" name="Content Placeholder 2"/>
          <p:cNvSpPr>
            <a:spLocks noGrp="1"/>
          </p:cNvSpPr>
          <p:nvPr>
            <p:ph sz="half" idx="1" hasCustomPrompt="1"/>
          </p:nvPr>
        </p:nvSpPr>
        <p:spPr>
          <a:xfrm>
            <a:off x="596900" y="1617029"/>
            <a:ext cx="5139592"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5973763" y="1617029"/>
            <a:ext cx="5133975"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9" name="TextBox 8">
            <a:extLst>
              <a:ext uri="{FF2B5EF4-FFF2-40B4-BE49-F238E27FC236}">
                <a16:creationId xmlns:a16="http://schemas.microsoft.com/office/drawing/2014/main" id="{8D38A737-86D3-D248-994C-31E28E338663}"/>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10" name="Text Placeholder 4">
            <a:extLst>
              <a:ext uri="{FF2B5EF4-FFF2-40B4-BE49-F238E27FC236}">
                <a16:creationId xmlns:a16="http://schemas.microsoft.com/office/drawing/2014/main" id="{C24FD413-3AF6-E345-B320-99A145828362}"/>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pic>
        <p:nvPicPr>
          <p:cNvPr id="11" name="Picture 10" descr="Sky Logo">
            <a:extLst>
              <a:ext uri="{FF2B5EF4-FFF2-40B4-BE49-F238E27FC236}">
                <a16:creationId xmlns:a16="http://schemas.microsoft.com/office/drawing/2014/main" id="{94BB4579-8471-5348-B1AD-A8C1D58EB2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14" name="Rectangle 13">
            <a:extLst>
              <a:ext uri="{FF2B5EF4-FFF2-40B4-BE49-F238E27FC236}">
                <a16:creationId xmlns:a16="http://schemas.microsoft.com/office/drawing/2014/main" id="{64ADB4E9-A5E4-E247-8477-A92761FB76AF}"/>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7065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Content and Imag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C3953B32-5941-5240-BE3B-FEA0D9D21B10}"/>
              </a:ext>
            </a:extLst>
          </p:cNvPr>
          <p:cNvSpPr>
            <a:spLocks noGrp="1"/>
          </p:cNvSpPr>
          <p:nvPr>
            <p:ph type="pic" sz="quarter" idx="12" hasCustomPrompt="1"/>
          </p:nvPr>
        </p:nvSpPr>
        <p:spPr>
          <a:xfrm>
            <a:off x="5845629" y="-1"/>
            <a:ext cx="5859009" cy="6583364"/>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2" name="Title 1"/>
          <p:cNvSpPr>
            <a:spLocks noGrp="1"/>
          </p:cNvSpPr>
          <p:nvPr>
            <p:ph type="title" hasCustomPrompt="1"/>
          </p:nvPr>
        </p:nvSpPr>
        <p:spPr>
          <a:xfrm>
            <a:off x="596901" y="584200"/>
            <a:ext cx="5139591" cy="1017588"/>
          </a:xfrm>
        </p:spPr>
        <p:txBody>
          <a:bodyPr/>
          <a:lstStyle>
            <a:lvl1pPr>
              <a:lnSpc>
                <a:spcPts val="3000"/>
              </a:lnSpc>
              <a:spcBef>
                <a:spcPts val="0"/>
              </a:spcBef>
              <a:defRPr>
                <a:latin typeface="+mj-lt"/>
              </a:defRPr>
            </a:lvl1pPr>
          </a:lstStyle>
          <a:p>
            <a:r>
              <a:rPr lang="en-US" dirty="0"/>
              <a:t>Heading Sky text 28pt</a:t>
            </a:r>
            <a:endParaRPr lang="en-GB" dirty="0"/>
          </a:p>
        </p:txBody>
      </p:sp>
      <p:sp>
        <p:nvSpPr>
          <p:cNvPr id="3" name="Content Placeholder 2"/>
          <p:cNvSpPr>
            <a:spLocks noGrp="1"/>
          </p:cNvSpPr>
          <p:nvPr>
            <p:ph sz="half" idx="1" hasCustomPrompt="1"/>
          </p:nvPr>
        </p:nvSpPr>
        <p:spPr>
          <a:xfrm>
            <a:off x="596900" y="1617029"/>
            <a:ext cx="5139592"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10" name="Text Placeholder 4">
            <a:extLst>
              <a:ext uri="{FF2B5EF4-FFF2-40B4-BE49-F238E27FC236}">
                <a16:creationId xmlns:a16="http://schemas.microsoft.com/office/drawing/2014/main" id="{320F6A7D-3E4B-5241-94AF-CF8EB9FCB656}"/>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7" name="Rectangle 6">
            <a:extLst>
              <a:ext uri="{FF2B5EF4-FFF2-40B4-BE49-F238E27FC236}">
                <a16:creationId xmlns:a16="http://schemas.microsoft.com/office/drawing/2014/main" id="{E4629352-6E2F-AA42-B7BC-05B4A716071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98417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nSpc>
                <a:spcPts val="3000"/>
              </a:lnSpc>
              <a:spcBef>
                <a:spcPts val="0"/>
              </a:spcBef>
              <a:defRPr sz="2800">
                <a:latin typeface="+mj-lt"/>
              </a:defRPr>
            </a:lvl1pPr>
          </a:lstStyle>
          <a:p>
            <a:r>
              <a:rPr lang="en-US" dirty="0"/>
              <a:t>Heading Sky text 28pt</a:t>
            </a:r>
            <a:endParaRPr lang="en-GB" dirty="0"/>
          </a:p>
        </p:txBody>
      </p:sp>
      <p:sp>
        <p:nvSpPr>
          <p:cNvPr id="7" name="TextBox 6">
            <a:extLst>
              <a:ext uri="{FF2B5EF4-FFF2-40B4-BE49-F238E27FC236}">
                <a16:creationId xmlns:a16="http://schemas.microsoft.com/office/drawing/2014/main" id="{5FDA7EFF-A56F-EA4F-8F5D-BBB210D4127B}"/>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8" name="Text Placeholder 4">
            <a:extLst>
              <a:ext uri="{FF2B5EF4-FFF2-40B4-BE49-F238E27FC236}">
                <a16:creationId xmlns:a16="http://schemas.microsoft.com/office/drawing/2014/main" id="{818A7582-9D6B-2A4B-8DFE-660DE726755A}"/>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pic>
        <p:nvPicPr>
          <p:cNvPr id="9" name="Picture 8" descr="Sky Logo">
            <a:extLst>
              <a:ext uri="{FF2B5EF4-FFF2-40B4-BE49-F238E27FC236}">
                <a16:creationId xmlns:a16="http://schemas.microsoft.com/office/drawing/2014/main" id="{37BEB63D-115C-5044-A4B5-E356A8C012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12" name="Rectangle 11">
            <a:extLst>
              <a:ext uri="{FF2B5EF4-FFF2-40B4-BE49-F238E27FC236}">
                <a16:creationId xmlns:a16="http://schemas.microsoft.com/office/drawing/2014/main" id="{669250D2-3826-CC4F-B7E6-E16F831C1489}"/>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25363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FB51EE-244D-0749-8FE7-11C5C387FCAF}"/>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pic>
        <p:nvPicPr>
          <p:cNvPr id="6" name="Picture 5" descr="Sky Logo">
            <a:extLst>
              <a:ext uri="{FF2B5EF4-FFF2-40B4-BE49-F238E27FC236}">
                <a16:creationId xmlns:a16="http://schemas.microsoft.com/office/drawing/2014/main" id="{DA6E8290-73AE-5746-A428-DAA405069E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6166" y="5766516"/>
            <a:ext cx="761571" cy="465294"/>
          </a:xfrm>
          <a:prstGeom prst="rect">
            <a:avLst/>
          </a:prstGeom>
        </p:spPr>
      </p:pic>
      <p:sp>
        <p:nvSpPr>
          <p:cNvPr id="9" name="Rectangle 8">
            <a:extLst>
              <a:ext uri="{FF2B5EF4-FFF2-40B4-BE49-F238E27FC236}">
                <a16:creationId xmlns:a16="http://schemas.microsoft.com/office/drawing/2014/main" id="{AD3D9D02-B47B-CD40-9AB9-9E26D3B43D90}"/>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50490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Content-NL">
    <p:spTree>
      <p:nvGrpSpPr>
        <p:cNvPr id="1" name=""/>
        <p:cNvGrpSpPr/>
        <p:nvPr/>
      </p:nvGrpSpPr>
      <p:grpSpPr>
        <a:xfrm>
          <a:off x="0" y="0"/>
          <a:ext cx="0" cy="0"/>
          <a:chOff x="0" y="0"/>
          <a:chExt cx="0" cy="0"/>
        </a:xfrm>
      </p:grpSpPr>
      <p:sp>
        <p:nvSpPr>
          <p:cNvPr id="6" name="TextBox 5"/>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2" name="Title 1"/>
          <p:cNvSpPr>
            <a:spLocks noGrp="1"/>
          </p:cNvSpPr>
          <p:nvPr>
            <p:ph type="title" hasCustomPrompt="1"/>
          </p:nvPr>
        </p:nvSpPr>
        <p:spPr>
          <a:xfrm>
            <a:off x="596901" y="584200"/>
            <a:ext cx="10510838" cy="1017588"/>
          </a:xfrm>
        </p:spPr>
        <p:txBody>
          <a:bodyPr lIns="0" tIns="0" rIns="0" bIns="0">
            <a:noAutofit/>
          </a:bodyPr>
          <a:lstStyle>
            <a:lvl1pPr marL="0" marR="0" indent="0" algn="l" defTabSz="1170356" rtl="0" eaLnBrk="1" fontAlgn="auto" latinLnBrk="0" hangingPunct="1">
              <a:lnSpc>
                <a:spcPts val="3000"/>
              </a:lnSpc>
              <a:spcBef>
                <a:spcPts val="0"/>
              </a:spcBef>
              <a:spcAft>
                <a:spcPts val="0"/>
              </a:spcAft>
              <a:buClrTx/>
              <a:buSzTx/>
              <a:buFontTx/>
              <a:buNone/>
              <a:tabLst/>
              <a:defRPr lang="en-GB" sz="2800" kern="1200" dirty="0">
                <a:gradFill>
                  <a:gsLst>
                    <a:gs pos="0">
                      <a:srgbClr val="FF9E00"/>
                    </a:gs>
                    <a:gs pos="100000">
                      <a:srgbClr val="0071FF"/>
                    </a:gs>
                    <a:gs pos="35000">
                      <a:srgbClr val="E10000"/>
                    </a:gs>
                    <a:gs pos="85000">
                      <a:srgbClr val="21429C"/>
                    </a:gs>
                    <a:gs pos="60000">
                      <a:srgbClr val="B5007D"/>
                    </a:gs>
                  </a:gsLst>
                  <a:lin ang="0" scaled="1"/>
                </a:gradFill>
                <a:latin typeface="+mj-lt"/>
                <a:ea typeface="+mj-ea"/>
                <a:cs typeface="Sky Text Light"/>
              </a:defRPr>
            </a:lvl1pPr>
          </a:lstStyle>
          <a:p>
            <a:r>
              <a:rPr lang="en-US" dirty="0"/>
              <a:t>Heading Sky text 28pt</a:t>
            </a:r>
            <a:endParaRPr lang="en-GB" dirty="0"/>
          </a:p>
        </p:txBody>
      </p:sp>
      <p:sp>
        <p:nvSpPr>
          <p:cNvPr id="3" name="Content Placeholder 2"/>
          <p:cNvSpPr>
            <a:spLocks noGrp="1"/>
          </p:cNvSpPr>
          <p:nvPr>
            <p:ph idx="1" hasCustomPrompt="1"/>
          </p:nvPr>
        </p:nvSpPr>
        <p:spPr>
          <a:xfrm>
            <a:off x="596901" y="1617027"/>
            <a:ext cx="10510838" cy="4054476"/>
          </a:xfrm>
        </p:spPr>
        <p:txBody>
          <a:bodyPr lIns="0" tIns="0" rIns="0" bIns="0"/>
          <a:lstStyle>
            <a:lvl1pPr>
              <a:buClr>
                <a:srgbClr val="0644A1"/>
              </a:buClr>
              <a:defRPr sz="1800">
                <a:solidFill>
                  <a:srgbClr val="323232"/>
                </a:solidFill>
              </a:defRPr>
            </a:lvl1pPr>
            <a:lvl2pPr>
              <a:buClr>
                <a:srgbClr val="0644A1"/>
              </a:buClr>
              <a:defRPr sz="1600">
                <a:solidFill>
                  <a:srgbClr val="323232"/>
                </a:solidFill>
              </a:defRPr>
            </a:lvl2pPr>
            <a:lvl3pPr>
              <a:buClr>
                <a:srgbClr val="0644A1"/>
              </a:buClr>
              <a:defRPr sz="1400">
                <a:solidFill>
                  <a:srgbClr val="323232"/>
                </a:solidFill>
              </a:defRPr>
            </a:lvl3pPr>
            <a:lvl4pPr>
              <a:buClr>
                <a:srgbClr val="0644A1"/>
              </a:buClr>
              <a:defRPr sz="1200">
                <a:solidFill>
                  <a:srgbClr val="323232"/>
                </a:solidFill>
              </a:defRPr>
            </a:lvl4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8" name="Rectangle 7">
            <a:extLst>
              <a:ext uri="{FF2B5EF4-FFF2-40B4-BE49-F238E27FC236}">
                <a16:creationId xmlns:a16="http://schemas.microsoft.com/office/drawing/2014/main" id="{060BD964-F2E2-E946-97AD-53CD448707E5}"/>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99857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Content 2-N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01" y="584200"/>
            <a:ext cx="10510838" cy="1017588"/>
          </a:xfrm>
        </p:spPr>
        <p:txBody>
          <a:bodyPr/>
          <a:lstStyle>
            <a:lvl1pPr>
              <a:lnSpc>
                <a:spcPts val="3000"/>
              </a:lnSpc>
              <a:spcBef>
                <a:spcPts val="0"/>
              </a:spcBef>
              <a:defRPr>
                <a:latin typeface="+mj-lt"/>
              </a:defRPr>
            </a:lvl1pPr>
          </a:lstStyle>
          <a:p>
            <a:r>
              <a:rPr lang="en-US" dirty="0"/>
              <a:t>Heading Sky text 28pt</a:t>
            </a:r>
            <a:endParaRPr lang="en-GB" dirty="0"/>
          </a:p>
        </p:txBody>
      </p:sp>
      <p:sp>
        <p:nvSpPr>
          <p:cNvPr id="3" name="Content Placeholder 2"/>
          <p:cNvSpPr>
            <a:spLocks noGrp="1"/>
          </p:cNvSpPr>
          <p:nvPr>
            <p:ph sz="half" idx="1" hasCustomPrompt="1"/>
          </p:nvPr>
        </p:nvSpPr>
        <p:spPr>
          <a:xfrm>
            <a:off x="596900" y="1617029"/>
            <a:ext cx="5139592"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5973763" y="1617029"/>
            <a:ext cx="5133975" cy="4054474"/>
          </a:xfrm>
        </p:spPr>
        <p:txBody>
          <a:bodyPr>
            <a:noAutofit/>
          </a:bodyPr>
          <a:lstStyle>
            <a:lvl1pPr>
              <a:defRPr sz="1800">
                <a:solidFill>
                  <a:srgbClr val="323232"/>
                </a:solidFill>
              </a:defRPr>
            </a:lvl1pPr>
            <a:lvl2pPr>
              <a:defRPr sz="1600">
                <a:solidFill>
                  <a:srgbClr val="323232"/>
                </a:solidFill>
              </a:defRPr>
            </a:lvl2pPr>
            <a:lvl3pPr>
              <a:defRPr sz="1400">
                <a:solidFill>
                  <a:srgbClr val="323232"/>
                </a:solidFill>
              </a:defRPr>
            </a:lvl3pPr>
            <a:lvl4pPr>
              <a:defRPr sz="1200">
                <a:solidFill>
                  <a:srgbClr val="323232"/>
                </a:solidFill>
              </a:defRPr>
            </a:lvl4pPr>
            <a:lvl5pPr>
              <a:defRPr sz="1500"/>
            </a:lvl5pPr>
            <a:lvl6pPr>
              <a:defRPr sz="2300"/>
            </a:lvl6pPr>
            <a:lvl7pPr>
              <a:defRPr sz="2300"/>
            </a:lvl7pPr>
            <a:lvl8pPr>
              <a:defRPr sz="2300"/>
            </a:lvl8pPr>
            <a:lvl9pPr>
              <a:defRPr sz="2300"/>
            </a:lvl9pPr>
          </a:lstStyle>
          <a:p>
            <a:r>
              <a:rPr lang="en-US" dirty="0"/>
              <a:t>Bullet point Sky text 18pt</a:t>
            </a:r>
          </a:p>
          <a:p>
            <a:pPr lvl="1"/>
            <a:r>
              <a:rPr lang="en-US" dirty="0"/>
              <a:t>Second level</a:t>
            </a:r>
          </a:p>
          <a:p>
            <a:pPr lvl="2"/>
            <a:r>
              <a:rPr lang="en-US" dirty="0"/>
              <a:t>Third level</a:t>
            </a:r>
          </a:p>
          <a:p>
            <a:pPr lvl="3"/>
            <a:r>
              <a:rPr lang="en-US" dirty="0"/>
              <a:t>Fourth level</a:t>
            </a:r>
          </a:p>
        </p:txBody>
      </p:sp>
      <p:sp>
        <p:nvSpPr>
          <p:cNvPr id="9" name="TextBox 8">
            <a:extLst>
              <a:ext uri="{FF2B5EF4-FFF2-40B4-BE49-F238E27FC236}">
                <a16:creationId xmlns:a16="http://schemas.microsoft.com/office/drawing/2014/main" id="{8D38A737-86D3-D248-994C-31E28E338663}"/>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10" name="Text Placeholder 4">
            <a:extLst>
              <a:ext uri="{FF2B5EF4-FFF2-40B4-BE49-F238E27FC236}">
                <a16:creationId xmlns:a16="http://schemas.microsoft.com/office/drawing/2014/main" id="{C24FD413-3AF6-E345-B320-99A145828362}"/>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11" name="Rectangle 10">
            <a:extLst>
              <a:ext uri="{FF2B5EF4-FFF2-40B4-BE49-F238E27FC236}">
                <a16:creationId xmlns:a16="http://schemas.microsoft.com/office/drawing/2014/main" id="{FA1414DD-F1FF-C843-903F-988C0A8FD14F}"/>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83631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N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nSpc>
                <a:spcPts val="3000"/>
              </a:lnSpc>
              <a:spcBef>
                <a:spcPts val="0"/>
              </a:spcBef>
              <a:defRPr sz="2800">
                <a:latin typeface="+mj-lt"/>
              </a:defRPr>
            </a:lvl1pPr>
          </a:lstStyle>
          <a:p>
            <a:r>
              <a:rPr lang="en-US" dirty="0"/>
              <a:t>Heading Sky text 28pt</a:t>
            </a:r>
            <a:endParaRPr lang="en-GB" dirty="0"/>
          </a:p>
        </p:txBody>
      </p:sp>
      <p:sp>
        <p:nvSpPr>
          <p:cNvPr id="7" name="TextBox 6">
            <a:extLst>
              <a:ext uri="{FF2B5EF4-FFF2-40B4-BE49-F238E27FC236}">
                <a16:creationId xmlns:a16="http://schemas.microsoft.com/office/drawing/2014/main" id="{5FDA7EFF-A56F-EA4F-8F5D-BBB210D4127B}"/>
              </a:ext>
            </a:extLst>
          </p:cNvPr>
          <p:cNvSpPr txBox="1"/>
          <p:nvPr userDrawn="1"/>
        </p:nvSpPr>
        <p:spPr>
          <a:xfrm>
            <a:off x="5542111" y="6096467"/>
            <a:ext cx="620416" cy="256686"/>
          </a:xfrm>
          <a:prstGeom prst="rect">
            <a:avLst/>
          </a:prstGeom>
          <a:noFill/>
        </p:spPr>
        <p:txBody>
          <a:bodyPr wrap="square" lIns="117043" tIns="58522" rIns="117043" bIns="58522" anchor="b">
            <a:spAutoFit/>
          </a:bodyPr>
          <a:lstStyle>
            <a:lvl1pPr eaLnBrk="0" hangingPunct="0">
              <a:defRPr sz="2400">
                <a:solidFill>
                  <a:schemeClr val="tx1"/>
                </a:solidFill>
                <a:latin typeface="Sky InfoText Rg" pitchFamily="34" charset="0"/>
                <a:ea typeface="ＭＳ Ｐゴシック" charset="-128"/>
              </a:defRPr>
            </a:lvl1pPr>
            <a:lvl2pPr marL="37931725" indent="-37474525" eaLnBrk="0" hangingPunct="0">
              <a:defRPr sz="2400">
                <a:solidFill>
                  <a:schemeClr val="tx1"/>
                </a:solidFill>
                <a:latin typeface="Sky InfoText Rg" pitchFamily="34" charset="0"/>
                <a:ea typeface="ＭＳ Ｐゴシック" charset="-128"/>
              </a:defRPr>
            </a:lvl2pPr>
            <a:lvl3pPr eaLnBrk="0" hangingPunct="0">
              <a:defRPr sz="2400">
                <a:solidFill>
                  <a:schemeClr val="tx1"/>
                </a:solidFill>
                <a:latin typeface="Sky InfoText Rg" pitchFamily="34" charset="0"/>
                <a:ea typeface="ＭＳ Ｐゴシック" charset="-128"/>
              </a:defRPr>
            </a:lvl3pPr>
            <a:lvl4pPr eaLnBrk="0" hangingPunct="0">
              <a:defRPr sz="2400">
                <a:solidFill>
                  <a:schemeClr val="tx1"/>
                </a:solidFill>
                <a:latin typeface="Sky InfoText Rg" pitchFamily="34" charset="0"/>
                <a:ea typeface="ＭＳ Ｐゴシック" charset="-128"/>
              </a:defRPr>
            </a:lvl4pPr>
            <a:lvl5pPr eaLnBrk="0" hangingPunct="0">
              <a:defRPr sz="2400">
                <a:solidFill>
                  <a:schemeClr val="tx1"/>
                </a:solidFill>
                <a:latin typeface="Sky InfoText Rg" pitchFamily="34" charset="0"/>
                <a:ea typeface="ＭＳ Ｐゴシック" charset="-128"/>
              </a:defRPr>
            </a:lvl5pPr>
            <a:lvl6pPr marL="457200" eaLnBrk="0" fontAlgn="base" hangingPunct="0">
              <a:spcBef>
                <a:spcPct val="0"/>
              </a:spcBef>
              <a:spcAft>
                <a:spcPct val="0"/>
              </a:spcAft>
              <a:defRPr sz="2400">
                <a:solidFill>
                  <a:schemeClr val="tx1"/>
                </a:solidFill>
                <a:latin typeface="Sky InfoText Rg" pitchFamily="34" charset="0"/>
                <a:ea typeface="ＭＳ Ｐゴシック" charset="-128"/>
              </a:defRPr>
            </a:lvl6pPr>
            <a:lvl7pPr marL="914400" eaLnBrk="0" fontAlgn="base" hangingPunct="0">
              <a:spcBef>
                <a:spcPct val="0"/>
              </a:spcBef>
              <a:spcAft>
                <a:spcPct val="0"/>
              </a:spcAft>
              <a:defRPr sz="2400">
                <a:solidFill>
                  <a:schemeClr val="tx1"/>
                </a:solidFill>
                <a:latin typeface="Sky InfoText Rg" pitchFamily="34" charset="0"/>
                <a:ea typeface="ＭＳ Ｐゴシック" charset="-128"/>
              </a:defRPr>
            </a:lvl7pPr>
            <a:lvl8pPr marL="1371600" eaLnBrk="0" fontAlgn="base" hangingPunct="0">
              <a:spcBef>
                <a:spcPct val="0"/>
              </a:spcBef>
              <a:spcAft>
                <a:spcPct val="0"/>
              </a:spcAft>
              <a:defRPr sz="2400">
                <a:solidFill>
                  <a:schemeClr val="tx1"/>
                </a:solidFill>
                <a:latin typeface="Sky InfoText Rg" pitchFamily="34" charset="0"/>
                <a:ea typeface="ＭＳ Ｐゴシック" charset="-128"/>
              </a:defRPr>
            </a:lvl8pPr>
            <a:lvl9pPr marL="1828800" eaLnBrk="0" fontAlgn="base" hangingPunct="0">
              <a:spcBef>
                <a:spcPct val="0"/>
              </a:spcBef>
              <a:spcAft>
                <a:spcPct val="0"/>
              </a:spcAft>
              <a:defRPr sz="2400">
                <a:solidFill>
                  <a:schemeClr val="tx1"/>
                </a:solidFill>
                <a:latin typeface="Sky InfoText Rg" pitchFamily="34" charset="0"/>
                <a:ea typeface="ＭＳ Ｐゴシック" charset="-128"/>
              </a:defRPr>
            </a:lvl9pPr>
          </a:lstStyle>
          <a:p>
            <a:pPr algn="ctr" eaLnBrk="1" hangingPunct="1"/>
            <a:fld id="{A3E74764-7F79-4AA1-A99C-FCB3B3696879}" type="slidenum">
              <a:rPr lang="en-US" sz="900">
                <a:solidFill>
                  <a:schemeClr val="tx1"/>
                </a:solidFill>
                <a:latin typeface="+mj-lt"/>
                <a:ea typeface="Sky Text"/>
              </a:rPr>
              <a:pPr algn="ctr" eaLnBrk="1" hangingPunct="1"/>
              <a:t>‹#›</a:t>
            </a:fld>
            <a:endParaRPr lang="en-US" sz="900" dirty="0">
              <a:solidFill>
                <a:schemeClr val="tx1"/>
              </a:solidFill>
              <a:latin typeface="+mj-lt"/>
              <a:ea typeface="Sky Text"/>
            </a:endParaRPr>
          </a:p>
        </p:txBody>
      </p:sp>
      <p:sp>
        <p:nvSpPr>
          <p:cNvPr id="8" name="Text Placeholder 4">
            <a:extLst>
              <a:ext uri="{FF2B5EF4-FFF2-40B4-BE49-F238E27FC236}">
                <a16:creationId xmlns:a16="http://schemas.microsoft.com/office/drawing/2014/main" id="{818A7582-9D6B-2A4B-8DFE-660DE726755A}"/>
              </a:ext>
            </a:extLst>
          </p:cNvPr>
          <p:cNvSpPr>
            <a:spLocks noGrp="1"/>
          </p:cNvSpPr>
          <p:nvPr>
            <p:ph type="body" sz="quarter" idx="10"/>
          </p:nvPr>
        </p:nvSpPr>
        <p:spPr>
          <a:xfrm>
            <a:off x="596901" y="5751713"/>
            <a:ext cx="4677815" cy="333375"/>
          </a:xfrm>
          <a:noFill/>
        </p:spPr>
        <p:txBody>
          <a:bodyPr anchor="b"/>
          <a:lstStyle>
            <a:lvl1pPr marL="0" indent="0">
              <a:buNone/>
              <a:defRPr sz="900">
                <a:solidFill>
                  <a:srgbClr val="000000"/>
                </a:solidFill>
              </a:defRPr>
            </a:lvl1pPr>
          </a:lstStyle>
          <a:p>
            <a:pPr lvl="0"/>
            <a:r>
              <a:rPr lang="en-GB"/>
              <a:t>Click to edit Master text styles</a:t>
            </a:r>
          </a:p>
        </p:txBody>
      </p:sp>
      <p:sp>
        <p:nvSpPr>
          <p:cNvPr id="6" name="Rectangle 5">
            <a:extLst>
              <a:ext uri="{FF2B5EF4-FFF2-40B4-BE49-F238E27FC236}">
                <a16:creationId xmlns:a16="http://schemas.microsoft.com/office/drawing/2014/main" id="{E10BB793-F845-5640-9F18-1F2FF8B8C14E}"/>
              </a:ext>
            </a:extLst>
          </p:cNvPr>
          <p:cNvSpPr/>
          <p:nvPr userDrawn="1"/>
        </p:nvSpPr>
        <p:spPr>
          <a:xfrm rot="5400000">
            <a:off x="-3253582" y="3253582"/>
            <a:ext cx="6583363" cy="76200"/>
          </a:xfrm>
          <a:prstGeom prst="rect">
            <a:avLst/>
          </a:prstGeom>
          <a:gradFill>
            <a:gsLst>
              <a:gs pos="0">
                <a:srgbClr val="FF9E00"/>
              </a:gs>
              <a:gs pos="100000">
                <a:srgbClr val="0071FF"/>
              </a:gs>
              <a:gs pos="35000">
                <a:srgbClr val="E10000"/>
              </a:gs>
              <a:gs pos="85000">
                <a:srgbClr val="21429C"/>
              </a:gs>
              <a:gs pos="60000">
                <a:srgbClr val="B5007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9051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6900" y="584200"/>
            <a:ext cx="10510839" cy="1017588"/>
          </a:xfrm>
          <a:prstGeom prst="rect">
            <a:avLst/>
          </a:prstGeom>
        </p:spPr>
        <p:txBody>
          <a:bodyPr vert="horz" lIns="0" tIns="0" rIns="0" bIns="0" rtlCol="0" anchor="t" anchorCtr="0">
            <a:noAutofit/>
          </a:bodyPr>
          <a:lstStyle/>
          <a:p>
            <a:endParaRPr lang="en-GB" dirty="0"/>
          </a:p>
        </p:txBody>
      </p:sp>
      <p:sp>
        <p:nvSpPr>
          <p:cNvPr id="3" name="Text Placeholder 2"/>
          <p:cNvSpPr>
            <a:spLocks noGrp="1"/>
          </p:cNvSpPr>
          <p:nvPr>
            <p:ph type="body" idx="1"/>
          </p:nvPr>
        </p:nvSpPr>
        <p:spPr>
          <a:xfrm>
            <a:off x="596900" y="1617029"/>
            <a:ext cx="10510839" cy="4054474"/>
          </a:xfrm>
          <a:prstGeom prst="rect">
            <a:avLst/>
          </a:prstGeom>
          <a:solidFill>
            <a:schemeClr val="bg1"/>
          </a:solid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4">
            <a:extLst>
              <a:ext uri="{FF2B5EF4-FFF2-40B4-BE49-F238E27FC236}">
                <a16:creationId xmlns:a16="http://schemas.microsoft.com/office/drawing/2014/main" id="{A45A6C27-08E4-526A-0031-F412308DE4DC}"/>
              </a:ext>
            </a:extLst>
          </p:cNvPr>
          <p:cNvSpPr txBox="1">
            <a:spLocks/>
          </p:cNvSpPr>
          <p:nvPr userDrawn="1"/>
        </p:nvSpPr>
        <p:spPr>
          <a:xfrm>
            <a:off x="596901" y="5999163"/>
            <a:ext cx="4677815" cy="333375"/>
          </a:xfrm>
          <a:prstGeom prst="rect">
            <a:avLst/>
          </a:prstGeom>
          <a:noFill/>
        </p:spPr>
        <p:txBody>
          <a:bodyPr anchor="b"/>
          <a:lstStyle>
            <a:lvl1pPr marL="0" indent="0" algn="l" defTabSz="1170432" rtl="0" eaLnBrk="1" latinLnBrk="0" hangingPunct="1">
              <a:spcBef>
                <a:spcPts val="768"/>
              </a:spcBef>
              <a:buClr>
                <a:srgbClr val="0644A1"/>
              </a:buClr>
              <a:buFont typeface="Arial" pitchFamily="34" charset="0"/>
              <a:buNone/>
              <a:defRPr sz="900" kern="1200">
                <a:solidFill>
                  <a:schemeClr val="tx1">
                    <a:lumMod val="75000"/>
                  </a:schemeClr>
                </a:solidFill>
                <a:latin typeface="+mn-lt"/>
                <a:ea typeface="+mn-ea"/>
                <a:cs typeface="+mn-cs"/>
              </a:defRPr>
            </a:lvl1pPr>
            <a:lvl2pPr marL="468000" indent="-216000" algn="l" defTabSz="1170432" rtl="0" eaLnBrk="1" latinLnBrk="0" hangingPunct="1">
              <a:spcBef>
                <a:spcPts val="600"/>
              </a:spcBef>
              <a:buClr>
                <a:srgbClr val="0644A1"/>
              </a:buClr>
              <a:buFont typeface="Arial" pitchFamily="34" charset="0"/>
              <a:buChar char="–"/>
              <a:tabLst/>
              <a:defRPr sz="1600" kern="1200">
                <a:solidFill>
                  <a:srgbClr val="323232"/>
                </a:solidFill>
                <a:latin typeface="+mn-lt"/>
                <a:ea typeface="+mn-ea"/>
                <a:cs typeface="+mn-cs"/>
              </a:defRPr>
            </a:lvl2pPr>
            <a:lvl3pPr marL="640800" indent="-172800" algn="l" defTabSz="1170432" rtl="0" eaLnBrk="1" latinLnBrk="0" hangingPunct="1">
              <a:spcBef>
                <a:spcPts val="600"/>
              </a:spcBef>
              <a:buClr>
                <a:srgbClr val="0644A1"/>
              </a:buClr>
              <a:buFont typeface="Lucida Grande"/>
              <a:buChar char="­"/>
              <a:tabLst/>
              <a:defRPr sz="1400" kern="1200">
                <a:solidFill>
                  <a:srgbClr val="323232"/>
                </a:solidFill>
                <a:latin typeface="+mn-lt"/>
                <a:ea typeface="+mn-ea"/>
                <a:cs typeface="+mn-cs"/>
              </a:defRPr>
            </a:lvl3pPr>
            <a:lvl4pPr marL="835200" indent="-179388" algn="l" defTabSz="1170432" rtl="0" eaLnBrk="1" latinLnBrk="0" hangingPunct="1">
              <a:spcBef>
                <a:spcPts val="600"/>
              </a:spcBef>
              <a:buClr>
                <a:srgbClr val="0644A1"/>
              </a:buClr>
              <a:buFont typeface="Arial" pitchFamily="34" charset="0"/>
              <a:buChar char="–"/>
              <a:tabLst/>
              <a:defRPr sz="1200" kern="1200">
                <a:solidFill>
                  <a:srgbClr val="323232"/>
                </a:solidFill>
                <a:latin typeface="+mn-lt"/>
                <a:ea typeface="+mn-ea"/>
                <a:cs typeface="+mn-cs"/>
              </a:defRPr>
            </a:lvl4pPr>
            <a:lvl5pPr marL="2633472" indent="-292608" algn="l" defTabSz="1170432"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218688"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3904"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120"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336"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en-GB"/>
              <a:t>Mobile Tech Talks </a:t>
            </a:r>
            <a:r>
              <a:rPr lang="en-US"/>
              <a:t>6/3/22</a:t>
            </a:r>
            <a:endParaRPr lang="en-US" dirty="0"/>
          </a:p>
        </p:txBody>
      </p:sp>
    </p:spTree>
    <p:extLst>
      <p:ext uri="{BB962C8B-B14F-4D97-AF65-F5344CB8AC3E}">
        <p14:creationId xmlns:p14="http://schemas.microsoft.com/office/powerpoint/2010/main" val="2982954148"/>
      </p:ext>
    </p:extLst>
  </p:cSld>
  <p:clrMap bg1="lt1" tx1="dk1" bg2="lt2" tx2="dk2" accent1="accent1" accent2="accent2" accent3="accent3" accent4="accent4" accent5="accent5" accent6="accent6" hlink="hlink" folHlink="folHlink"/>
  <p:sldLayoutIdLst>
    <p:sldLayoutId id="2147483657"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12" r:id="rId11"/>
    <p:sldLayoutId id="2147483713" r:id="rId12"/>
    <p:sldLayoutId id="2147483711" r:id="rId13"/>
    <p:sldLayoutId id="2147483707" r:id="rId14"/>
    <p:sldLayoutId id="2147483709" r:id="rId15"/>
    <p:sldLayoutId id="2147483708" r:id="rId16"/>
    <p:sldLayoutId id="2147483710" r:id="rId17"/>
  </p:sldLayoutIdLst>
  <p:transition>
    <p:fade/>
  </p:transition>
  <p:hf sldNum="0" hdr="0" dt="0"/>
  <p:txStyles>
    <p:title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p:titleStyle>
    <p:bodyStyle>
      <a:lvl1pPr marL="229617" indent="-229617" algn="l" defTabSz="1170432" rtl="0" eaLnBrk="1" latinLnBrk="0" hangingPunct="1">
        <a:spcBef>
          <a:spcPts val="768"/>
        </a:spcBef>
        <a:buClr>
          <a:srgbClr val="0644A1"/>
        </a:buClr>
        <a:buFont typeface="Arial" pitchFamily="34" charset="0"/>
        <a:buChar char="•"/>
        <a:defRPr sz="1800" kern="1200">
          <a:solidFill>
            <a:srgbClr val="323232"/>
          </a:solidFill>
          <a:latin typeface="+mn-lt"/>
          <a:ea typeface="+mn-ea"/>
          <a:cs typeface="+mn-cs"/>
        </a:defRPr>
      </a:lvl1pPr>
      <a:lvl2pPr marL="468000" indent="-216000" algn="l" defTabSz="1170432" rtl="0" eaLnBrk="1" latinLnBrk="0" hangingPunct="1">
        <a:spcBef>
          <a:spcPts val="600"/>
        </a:spcBef>
        <a:buClr>
          <a:srgbClr val="0644A1"/>
        </a:buClr>
        <a:buFont typeface="Arial" pitchFamily="34" charset="0"/>
        <a:buChar char="–"/>
        <a:tabLst/>
        <a:defRPr sz="1600" kern="1200">
          <a:solidFill>
            <a:srgbClr val="323232"/>
          </a:solidFill>
          <a:latin typeface="+mn-lt"/>
          <a:ea typeface="+mn-ea"/>
          <a:cs typeface="+mn-cs"/>
        </a:defRPr>
      </a:lvl2pPr>
      <a:lvl3pPr marL="640800" indent="-172800" algn="l" defTabSz="1170432" rtl="0" eaLnBrk="1" latinLnBrk="0" hangingPunct="1">
        <a:spcBef>
          <a:spcPts val="600"/>
        </a:spcBef>
        <a:buClr>
          <a:srgbClr val="0644A1"/>
        </a:buClr>
        <a:buFont typeface="Lucida Grande"/>
        <a:buChar char="­"/>
        <a:tabLst/>
        <a:defRPr sz="1400" kern="1200">
          <a:solidFill>
            <a:srgbClr val="323232"/>
          </a:solidFill>
          <a:latin typeface="+mn-lt"/>
          <a:ea typeface="+mn-ea"/>
          <a:cs typeface="+mn-cs"/>
        </a:defRPr>
      </a:lvl3pPr>
      <a:lvl4pPr marL="835200" indent="-179388" algn="l" defTabSz="1170432" rtl="0" eaLnBrk="1" latinLnBrk="0" hangingPunct="1">
        <a:spcBef>
          <a:spcPts val="600"/>
        </a:spcBef>
        <a:buClr>
          <a:srgbClr val="0644A1"/>
        </a:buClr>
        <a:buFont typeface="Arial" pitchFamily="34" charset="0"/>
        <a:buChar char="–"/>
        <a:tabLst/>
        <a:defRPr sz="1200" kern="1200">
          <a:solidFill>
            <a:srgbClr val="323232"/>
          </a:solidFill>
          <a:latin typeface="+mn-lt"/>
          <a:ea typeface="+mn-ea"/>
          <a:cs typeface="+mn-cs"/>
        </a:defRPr>
      </a:lvl4pPr>
      <a:lvl5pPr marL="2633472" indent="-292608" algn="l" defTabSz="1170432"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218688"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3904"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120"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336" indent="-292608" algn="l" defTabSz="1170432"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0432" rtl="0" eaLnBrk="1" latinLnBrk="0" hangingPunct="1">
        <a:defRPr sz="2300" kern="1200">
          <a:solidFill>
            <a:schemeClr val="tx1"/>
          </a:solidFill>
          <a:latin typeface="+mn-lt"/>
          <a:ea typeface="+mn-ea"/>
          <a:cs typeface="+mn-cs"/>
        </a:defRPr>
      </a:lvl1pPr>
      <a:lvl2pPr marL="585216" algn="l" defTabSz="1170432" rtl="0" eaLnBrk="1" latinLnBrk="0" hangingPunct="1">
        <a:defRPr sz="2300" kern="1200">
          <a:solidFill>
            <a:schemeClr val="tx1"/>
          </a:solidFill>
          <a:latin typeface="+mn-lt"/>
          <a:ea typeface="+mn-ea"/>
          <a:cs typeface="+mn-cs"/>
        </a:defRPr>
      </a:lvl2pPr>
      <a:lvl3pPr marL="1170432" algn="l" defTabSz="1170432" rtl="0" eaLnBrk="1" latinLnBrk="0" hangingPunct="1">
        <a:defRPr sz="2300" kern="1200">
          <a:solidFill>
            <a:schemeClr val="tx1"/>
          </a:solidFill>
          <a:latin typeface="+mn-lt"/>
          <a:ea typeface="+mn-ea"/>
          <a:cs typeface="+mn-cs"/>
        </a:defRPr>
      </a:lvl3pPr>
      <a:lvl4pPr marL="1755648" algn="l" defTabSz="1170432" rtl="0" eaLnBrk="1" latinLnBrk="0" hangingPunct="1">
        <a:defRPr sz="2300" kern="1200">
          <a:solidFill>
            <a:schemeClr val="tx1"/>
          </a:solidFill>
          <a:latin typeface="+mn-lt"/>
          <a:ea typeface="+mn-ea"/>
          <a:cs typeface="+mn-cs"/>
        </a:defRPr>
      </a:lvl4pPr>
      <a:lvl5pPr marL="2340864" algn="l" defTabSz="1170432" rtl="0" eaLnBrk="1" latinLnBrk="0" hangingPunct="1">
        <a:defRPr sz="2300" kern="1200">
          <a:solidFill>
            <a:schemeClr val="tx1"/>
          </a:solidFill>
          <a:latin typeface="+mn-lt"/>
          <a:ea typeface="+mn-ea"/>
          <a:cs typeface="+mn-cs"/>
        </a:defRPr>
      </a:lvl5pPr>
      <a:lvl6pPr marL="2926080" algn="l" defTabSz="1170432" rtl="0" eaLnBrk="1" latinLnBrk="0" hangingPunct="1">
        <a:defRPr sz="2300" kern="1200">
          <a:solidFill>
            <a:schemeClr val="tx1"/>
          </a:solidFill>
          <a:latin typeface="+mn-lt"/>
          <a:ea typeface="+mn-ea"/>
          <a:cs typeface="+mn-cs"/>
        </a:defRPr>
      </a:lvl6pPr>
      <a:lvl7pPr marL="3511296" algn="l" defTabSz="1170432" rtl="0" eaLnBrk="1" latinLnBrk="0" hangingPunct="1">
        <a:defRPr sz="2300" kern="1200">
          <a:solidFill>
            <a:schemeClr val="tx1"/>
          </a:solidFill>
          <a:latin typeface="+mn-lt"/>
          <a:ea typeface="+mn-ea"/>
          <a:cs typeface="+mn-cs"/>
        </a:defRPr>
      </a:lvl7pPr>
      <a:lvl8pPr marL="4096512" algn="l" defTabSz="1170432" rtl="0" eaLnBrk="1" latinLnBrk="0" hangingPunct="1">
        <a:defRPr sz="2300" kern="1200">
          <a:solidFill>
            <a:schemeClr val="tx1"/>
          </a:solidFill>
          <a:latin typeface="+mn-lt"/>
          <a:ea typeface="+mn-ea"/>
          <a:cs typeface="+mn-cs"/>
        </a:defRPr>
      </a:lvl8pPr>
      <a:lvl9pPr marL="4681728" algn="l" defTabSz="1170432" rtl="0" eaLnBrk="1" latinLnBrk="0" hangingPunct="1">
        <a:defRPr sz="23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73" userDrawn="1">
          <p15:clr>
            <a:srgbClr val="F26B43"/>
          </p15:clr>
        </p15:guide>
        <p15:guide id="2" pos="36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sky-carlos-peixoto/TechTalks-Compos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okcredit/comparing-jetpack-compose-performance-with-xml-9462a1282c6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vinaygaba/Learn-Jetpack-Compose-By-Example" TargetMode="External"/><Relationship Id="rId3" Type="http://schemas.openxmlformats.org/officeDocument/2006/relationships/hyperlink" Target="https://developer.android.com/jetpack/compose" TargetMode="External"/><Relationship Id="rId7" Type="http://schemas.openxmlformats.org/officeDocument/2006/relationships/hyperlink" Target="https://www.raywenderlich.com/31473074-interoperability-with-jetpack-compos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jetpackcompose.net/" TargetMode="External"/><Relationship Id="rId11" Type="http://schemas.openxmlformats.org/officeDocument/2006/relationships/hyperlink" Target="https://www.linkedin.com/learning/android-studio-essential-training-14266841/create-an-app-with-jetpack-compose?autoplay=true&amp;u=2007908" TargetMode="External"/><Relationship Id="rId5" Type="http://schemas.openxmlformats.org/officeDocument/2006/relationships/hyperlink" Target="https://medium.com/androiddevelopers/understanding-jetpack-compose-part-1-of-2-ca316fe39050" TargetMode="External"/><Relationship Id="rId10" Type="http://schemas.openxmlformats.org/officeDocument/2006/relationships/hyperlink" Target="https://blog.kotlin-academy.com/say-hello-to-jetpack-compose-and-compare-with-xml-6bc6053aec13" TargetMode="External"/><Relationship Id="rId4" Type="http://schemas.openxmlformats.org/officeDocument/2006/relationships/hyperlink" Target="https://developer.android.com/codelabs/jetpack-compose-basics" TargetMode="External"/><Relationship Id="rId9" Type="http://schemas.openxmlformats.org/officeDocument/2006/relationships/hyperlink" Target="https://github.com/android/compose-sample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75243-490E-4043-A2F9-903D8D9C8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 y="0"/>
            <a:ext cx="11703756" cy="6583363"/>
          </a:xfrm>
          <a:prstGeom prst="rect">
            <a:avLst/>
          </a:prstGeom>
        </p:spPr>
      </p:pic>
      <p:sp>
        <p:nvSpPr>
          <p:cNvPr id="5" name="Title 4">
            <a:extLst>
              <a:ext uri="{FF2B5EF4-FFF2-40B4-BE49-F238E27FC236}">
                <a16:creationId xmlns:a16="http://schemas.microsoft.com/office/drawing/2014/main" id="{A0C6B328-FFE2-614A-898D-3ACC08210975}"/>
              </a:ext>
            </a:extLst>
          </p:cNvPr>
          <p:cNvSpPr>
            <a:spLocks noGrp="1"/>
          </p:cNvSpPr>
          <p:nvPr>
            <p:ph type="ctrTitle"/>
          </p:nvPr>
        </p:nvSpPr>
        <p:spPr/>
        <p:txBody>
          <a:bodyPr/>
          <a:lstStyle/>
          <a:p>
            <a:r>
              <a:rPr lang="en-GB" dirty="0">
                <a:solidFill>
                  <a:schemeClr val="bg1"/>
                </a:solidFill>
              </a:rPr>
              <a:t>MOBILE TECH TALKS</a:t>
            </a:r>
          </a:p>
        </p:txBody>
      </p:sp>
      <p:sp>
        <p:nvSpPr>
          <p:cNvPr id="7" name="Subtitle 6">
            <a:extLst>
              <a:ext uri="{FF2B5EF4-FFF2-40B4-BE49-F238E27FC236}">
                <a16:creationId xmlns:a16="http://schemas.microsoft.com/office/drawing/2014/main" id="{BDF77B5C-C90F-AA44-8E40-5D6AE50C980A}"/>
              </a:ext>
            </a:extLst>
          </p:cNvPr>
          <p:cNvSpPr>
            <a:spLocks noGrp="1"/>
          </p:cNvSpPr>
          <p:nvPr>
            <p:ph type="subTitle" idx="1"/>
          </p:nvPr>
        </p:nvSpPr>
        <p:spPr/>
        <p:txBody>
          <a:bodyPr/>
          <a:lstStyle/>
          <a:p>
            <a:r>
              <a:rPr lang="en-GB" dirty="0">
                <a:solidFill>
                  <a:schemeClr val="bg1"/>
                </a:solidFill>
              </a:rPr>
              <a:t>Android Jetpack Compose</a:t>
            </a:r>
          </a:p>
        </p:txBody>
      </p:sp>
      <p:sp>
        <p:nvSpPr>
          <p:cNvPr id="9" name="TextBox 8">
            <a:extLst>
              <a:ext uri="{FF2B5EF4-FFF2-40B4-BE49-F238E27FC236}">
                <a16:creationId xmlns:a16="http://schemas.microsoft.com/office/drawing/2014/main" id="{5884C4A9-8EDE-7349-B633-650EC874B40F}"/>
              </a:ext>
            </a:extLst>
          </p:cNvPr>
          <p:cNvSpPr txBox="1">
            <a:spLocks noChangeArrowheads="1"/>
          </p:cNvSpPr>
          <p:nvPr/>
        </p:nvSpPr>
        <p:spPr bwMode="auto">
          <a:xfrm>
            <a:off x="9281653" y="5554762"/>
            <a:ext cx="18260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defRPr sz="2300">
                <a:solidFill>
                  <a:schemeClr val="tx1"/>
                </a:solidFill>
                <a:latin typeface="Sky Text" charset="0"/>
              </a:defRPr>
            </a:lvl1pPr>
            <a:lvl2pPr marL="742950" indent="-285750">
              <a:defRPr sz="2300">
                <a:solidFill>
                  <a:schemeClr val="tx1"/>
                </a:solidFill>
                <a:latin typeface="Sky Text" charset="0"/>
              </a:defRPr>
            </a:lvl2pPr>
            <a:lvl3pPr marL="1143000" indent="-228600">
              <a:defRPr sz="2300">
                <a:solidFill>
                  <a:schemeClr val="tx1"/>
                </a:solidFill>
                <a:latin typeface="Sky Text" charset="0"/>
              </a:defRPr>
            </a:lvl3pPr>
            <a:lvl4pPr marL="1600200" indent="-228600">
              <a:defRPr sz="2300">
                <a:solidFill>
                  <a:schemeClr val="tx1"/>
                </a:solidFill>
                <a:latin typeface="Sky Text" charset="0"/>
              </a:defRPr>
            </a:lvl4pPr>
            <a:lvl5pPr marL="2057400" indent="-228600">
              <a:defRPr sz="2300">
                <a:solidFill>
                  <a:schemeClr val="tx1"/>
                </a:solidFill>
                <a:latin typeface="Sky Text" charset="0"/>
              </a:defRPr>
            </a:lvl5pPr>
            <a:lvl6pPr marL="2514600" indent="-228600" defTabSz="1169988" fontAlgn="base">
              <a:spcBef>
                <a:spcPct val="0"/>
              </a:spcBef>
              <a:spcAft>
                <a:spcPct val="0"/>
              </a:spcAft>
              <a:defRPr sz="2300">
                <a:solidFill>
                  <a:schemeClr val="tx1"/>
                </a:solidFill>
                <a:latin typeface="Sky Text" charset="0"/>
              </a:defRPr>
            </a:lvl6pPr>
            <a:lvl7pPr marL="2971800" indent="-228600" defTabSz="1169988" fontAlgn="base">
              <a:spcBef>
                <a:spcPct val="0"/>
              </a:spcBef>
              <a:spcAft>
                <a:spcPct val="0"/>
              </a:spcAft>
              <a:defRPr sz="2300">
                <a:solidFill>
                  <a:schemeClr val="tx1"/>
                </a:solidFill>
                <a:latin typeface="Sky Text" charset="0"/>
              </a:defRPr>
            </a:lvl7pPr>
            <a:lvl8pPr marL="3429000" indent="-228600" defTabSz="1169988" fontAlgn="base">
              <a:spcBef>
                <a:spcPct val="0"/>
              </a:spcBef>
              <a:spcAft>
                <a:spcPct val="0"/>
              </a:spcAft>
              <a:defRPr sz="2300">
                <a:solidFill>
                  <a:schemeClr val="tx1"/>
                </a:solidFill>
                <a:latin typeface="Sky Text" charset="0"/>
              </a:defRPr>
            </a:lvl8pPr>
            <a:lvl9pPr marL="3886200" indent="-228600" defTabSz="1169988" fontAlgn="base">
              <a:spcBef>
                <a:spcPct val="0"/>
              </a:spcBef>
              <a:spcAft>
                <a:spcPct val="0"/>
              </a:spcAft>
              <a:defRPr sz="2300">
                <a:solidFill>
                  <a:schemeClr val="tx1"/>
                </a:solidFill>
                <a:latin typeface="Sky Text" charset="0"/>
              </a:defRPr>
            </a:lvl9pPr>
          </a:lstStyle>
          <a:p>
            <a:pPr algn="r"/>
            <a:r>
              <a:rPr lang="en-US" altLang="en-US" sz="1000" dirty="0">
                <a:solidFill>
                  <a:srgbClr val="FFFFFF"/>
                </a:solidFill>
                <a:latin typeface="Sky Text Medium" charset="0"/>
              </a:rPr>
              <a:t>Wonder Woman 1984</a:t>
            </a:r>
          </a:p>
        </p:txBody>
      </p:sp>
      <p:pic>
        <p:nvPicPr>
          <p:cNvPr id="10" name="Picture 9" descr="A drawing of a face&#10;&#10;Description automatically generated">
            <a:extLst>
              <a:ext uri="{FF2B5EF4-FFF2-40B4-BE49-F238E27FC236}">
                <a16:creationId xmlns:a16="http://schemas.microsoft.com/office/drawing/2014/main" id="{DF732873-0F8B-0945-A40D-E1B298ED8AD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28036" y="5774212"/>
            <a:ext cx="1079701" cy="2196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A81F5E11-16EF-250E-6958-4A0F7937E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 y="0"/>
            <a:ext cx="11704197" cy="6583611"/>
          </a:xfrm>
          <a:prstGeom prst="rect">
            <a:avLst/>
          </a:prstGeom>
        </p:spPr>
      </p:pic>
    </p:spTree>
    <p:extLst>
      <p:ext uri="{BB962C8B-B14F-4D97-AF65-F5344CB8AC3E}">
        <p14:creationId xmlns:p14="http://schemas.microsoft.com/office/powerpoint/2010/main" val="14130311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96901" y="1420654"/>
            <a:ext cx="5956299" cy="4250849"/>
          </a:xfrm>
        </p:spPr>
        <p:txBody>
          <a:bodyPr/>
          <a:lstStyle/>
          <a:p>
            <a:r>
              <a:rPr lang="en-US" dirty="0"/>
              <a:t>When user interacts with the UI, the UI raises events such as </a:t>
            </a:r>
            <a:r>
              <a:rPr lang="en-US" i="1" dirty="0" err="1"/>
              <a:t>onClick</a:t>
            </a:r>
            <a:endParaRPr lang="en-US" i="1" dirty="0"/>
          </a:p>
          <a:p>
            <a:r>
              <a:rPr lang="en-US" dirty="0"/>
              <a:t>Those events notify the app logic, which can then change the App state.</a:t>
            </a:r>
          </a:p>
          <a:p>
            <a:r>
              <a:rPr lang="en-US" dirty="0"/>
              <a:t>When the state changes, the composable functions are called again with new data.</a:t>
            </a:r>
          </a:p>
          <a:p>
            <a:r>
              <a:rPr lang="en-US" dirty="0"/>
              <a:t>Called as </a:t>
            </a:r>
            <a:r>
              <a:rPr lang="en-US" i="1" dirty="0" err="1"/>
              <a:t>Recomposition</a:t>
            </a:r>
            <a:endParaRPr lang="en-US" i="1" dirty="0"/>
          </a:p>
        </p:txBody>
      </p:sp>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Understand Android Jetpack Compose - The declarative paradigm shift</a:t>
            </a:r>
          </a:p>
        </p:txBody>
      </p:sp>
      <p:pic>
        <p:nvPicPr>
          <p:cNvPr id="4" name="Picture 3" descr="Graphical user interface, application&#10;&#10;Description automatically generated">
            <a:extLst>
              <a:ext uri="{FF2B5EF4-FFF2-40B4-BE49-F238E27FC236}">
                <a16:creationId xmlns:a16="http://schemas.microsoft.com/office/drawing/2014/main" id="{6BB04602-8AFC-B783-34D6-F1F078E50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525" y="1957057"/>
            <a:ext cx="4482212" cy="2669247"/>
          </a:xfrm>
          <a:prstGeom prst="rect">
            <a:avLst/>
          </a:prstGeom>
        </p:spPr>
      </p:pic>
      <p:sp>
        <p:nvSpPr>
          <p:cNvPr id="3" name="Rectangle 2">
            <a:extLst>
              <a:ext uri="{FF2B5EF4-FFF2-40B4-BE49-F238E27FC236}">
                <a16:creationId xmlns:a16="http://schemas.microsoft.com/office/drawing/2014/main" id="{841C102F-6C0C-23B8-C5EE-13FB5E44A684}"/>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94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Understand Android Jetpack Compose - Lifecycle</a:t>
            </a:r>
          </a:p>
        </p:txBody>
      </p:sp>
      <p:pic>
        <p:nvPicPr>
          <p:cNvPr id="12" name="Content Placeholder 11" descr="Diagram&#10;&#10;Description automatically generated">
            <a:extLst>
              <a:ext uri="{FF2B5EF4-FFF2-40B4-BE49-F238E27FC236}">
                <a16:creationId xmlns:a16="http://schemas.microsoft.com/office/drawing/2014/main" id="{75CA2D82-4531-33E3-CF9A-28A9F2D2FE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4069" y="1666081"/>
            <a:ext cx="7556500" cy="3251200"/>
          </a:xfrm>
        </p:spPr>
      </p:pic>
      <p:sp>
        <p:nvSpPr>
          <p:cNvPr id="3" name="Rectangle 2">
            <a:extLst>
              <a:ext uri="{FF2B5EF4-FFF2-40B4-BE49-F238E27FC236}">
                <a16:creationId xmlns:a16="http://schemas.microsoft.com/office/drawing/2014/main" id="{3D8503C0-5496-5254-DC3B-99B11D7F3D76}"/>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0894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Understand Android Jetpack Compose - Lifecycle</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8E3BA6C0-EDB2-30F2-A290-99D7A5D6C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2959" y="1402397"/>
            <a:ext cx="6698719" cy="2038350"/>
          </a:xfrm>
        </p:spPr>
      </p:pic>
      <p:pic>
        <p:nvPicPr>
          <p:cNvPr id="8" name="Picture 7" descr="Diagram&#10;&#10;Description automatically generated with medium confidence">
            <a:extLst>
              <a:ext uri="{FF2B5EF4-FFF2-40B4-BE49-F238E27FC236}">
                <a16:creationId xmlns:a16="http://schemas.microsoft.com/office/drawing/2014/main" id="{EEF1A17C-7CFE-51F6-DE1E-CA9ECD35E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119" y="3952081"/>
            <a:ext cx="7772400" cy="1718985"/>
          </a:xfrm>
          <a:prstGeom prst="rect">
            <a:avLst/>
          </a:prstGeom>
        </p:spPr>
      </p:pic>
      <p:sp>
        <p:nvSpPr>
          <p:cNvPr id="3" name="Rectangle 2">
            <a:extLst>
              <a:ext uri="{FF2B5EF4-FFF2-40B4-BE49-F238E27FC236}">
                <a16:creationId xmlns:a16="http://schemas.microsoft.com/office/drawing/2014/main" id="{D8B827A1-01E5-0CCA-F00A-D29339B85AC3}"/>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333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Running with Jetpack Compose</a:t>
            </a:r>
          </a:p>
        </p:txBody>
      </p:sp>
      <p:sp>
        <p:nvSpPr>
          <p:cNvPr id="7" name="Content Placeholder 6"/>
          <p:cNvSpPr>
            <a:spLocks noGrp="1"/>
          </p:cNvSpPr>
          <p:nvPr>
            <p:ph idx="1"/>
          </p:nvPr>
        </p:nvSpPr>
        <p:spPr/>
        <p:txBody>
          <a:bodyPr/>
          <a:lstStyle/>
          <a:p>
            <a:r>
              <a:rPr lang="en-US" dirty="0"/>
              <a:t>Dependencies:</a:t>
            </a:r>
          </a:p>
          <a:p>
            <a:pPr lvl="1"/>
            <a:r>
              <a:rPr lang="en-US" dirty="0"/>
              <a:t>app/</a:t>
            </a:r>
            <a:r>
              <a:rPr lang="en-US" dirty="0" err="1"/>
              <a:t>build.gradle</a:t>
            </a:r>
            <a:endParaRPr lang="en-US" dirty="0"/>
          </a:p>
          <a:p>
            <a:endParaRPr lang="en-US" dirty="0"/>
          </a:p>
        </p:txBody>
      </p:sp>
      <p:pic>
        <p:nvPicPr>
          <p:cNvPr id="3" name="Picture 2" descr="Text&#10;&#10;Description automatically generated">
            <a:extLst>
              <a:ext uri="{FF2B5EF4-FFF2-40B4-BE49-F238E27FC236}">
                <a16:creationId xmlns:a16="http://schemas.microsoft.com/office/drawing/2014/main" id="{2AA9D5F9-C7AA-E4BE-6925-DB1E2EC33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269" y="3883025"/>
            <a:ext cx="7658100" cy="1689100"/>
          </a:xfrm>
          <a:prstGeom prst="rect">
            <a:avLst/>
          </a:prstGeom>
        </p:spPr>
      </p:pic>
      <p:pic>
        <p:nvPicPr>
          <p:cNvPr id="6" name="Picture 5" descr="A black screen with white text&#10;&#10;Description automatically generated with low confidence">
            <a:extLst>
              <a:ext uri="{FF2B5EF4-FFF2-40B4-BE49-F238E27FC236}">
                <a16:creationId xmlns:a16="http://schemas.microsoft.com/office/drawing/2014/main" id="{B6723443-9A06-15A7-5F8A-8EE4A7228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269" y="2488405"/>
            <a:ext cx="4165600" cy="977900"/>
          </a:xfrm>
          <a:prstGeom prst="rect">
            <a:avLst/>
          </a:prstGeom>
        </p:spPr>
      </p:pic>
      <p:sp>
        <p:nvSpPr>
          <p:cNvPr id="2" name="Rectangle 1">
            <a:extLst>
              <a:ext uri="{FF2B5EF4-FFF2-40B4-BE49-F238E27FC236}">
                <a16:creationId xmlns:a16="http://schemas.microsoft.com/office/drawing/2014/main" id="{48ABA436-E3FE-3355-369C-18309B75A620}"/>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9188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Running with Jetpack Compose</a:t>
            </a:r>
          </a:p>
        </p:txBody>
      </p:sp>
      <p:pic>
        <p:nvPicPr>
          <p:cNvPr id="3" name="Picture 2" descr="Graphical user interface, text&#10;&#10;Description automatically generated">
            <a:extLst>
              <a:ext uri="{FF2B5EF4-FFF2-40B4-BE49-F238E27FC236}">
                <a16:creationId xmlns:a16="http://schemas.microsoft.com/office/drawing/2014/main" id="{93F9B35F-0B47-9111-8F94-5629153CD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169" y="2586831"/>
            <a:ext cx="7480300" cy="1409700"/>
          </a:xfrm>
          <a:prstGeom prst="rect">
            <a:avLst/>
          </a:prstGeom>
        </p:spPr>
      </p:pic>
      <p:sp>
        <p:nvSpPr>
          <p:cNvPr id="2" name="Rectangle 1">
            <a:extLst>
              <a:ext uri="{FF2B5EF4-FFF2-40B4-BE49-F238E27FC236}">
                <a16:creationId xmlns:a16="http://schemas.microsoft.com/office/drawing/2014/main" id="{981CAA86-02E3-46E5-5A0E-07F3A358D43F}"/>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3594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Text</a:t>
            </a:r>
          </a:p>
        </p:txBody>
      </p:sp>
      <p:pic>
        <p:nvPicPr>
          <p:cNvPr id="3" name="Picture 2" descr="Text&#10;&#10;Description automatically generated">
            <a:extLst>
              <a:ext uri="{FF2B5EF4-FFF2-40B4-BE49-F238E27FC236}">
                <a16:creationId xmlns:a16="http://schemas.microsoft.com/office/drawing/2014/main" id="{F6D7D6F9-E31C-65BB-9161-0AA92F425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119" y="2243232"/>
            <a:ext cx="7772400" cy="2802066"/>
          </a:xfrm>
          <a:prstGeom prst="rect">
            <a:avLst/>
          </a:prstGeom>
        </p:spPr>
      </p:pic>
      <p:sp>
        <p:nvSpPr>
          <p:cNvPr id="2" name="Rectangle 1">
            <a:extLst>
              <a:ext uri="{FF2B5EF4-FFF2-40B4-BE49-F238E27FC236}">
                <a16:creationId xmlns:a16="http://schemas.microsoft.com/office/drawing/2014/main" id="{822C8D8A-0C9D-67A6-11F1-FFD0887390F9}"/>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7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Button</a:t>
            </a:r>
          </a:p>
        </p:txBody>
      </p:sp>
      <p:pic>
        <p:nvPicPr>
          <p:cNvPr id="6" name="Picture 5" descr="Text&#10;&#10;Description automatically generated">
            <a:extLst>
              <a:ext uri="{FF2B5EF4-FFF2-40B4-BE49-F238E27FC236}">
                <a16:creationId xmlns:a16="http://schemas.microsoft.com/office/drawing/2014/main" id="{A92A7B7B-D59B-1A1C-F837-2901B66FE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94" y="2182808"/>
            <a:ext cx="5165725" cy="2217746"/>
          </a:xfrm>
          <a:prstGeom prst="rect">
            <a:avLst/>
          </a:prstGeom>
        </p:spPr>
      </p:pic>
      <p:pic>
        <p:nvPicPr>
          <p:cNvPr id="9" name="Picture 8" descr="Shape&#10;&#10;Description automatically generated">
            <a:extLst>
              <a:ext uri="{FF2B5EF4-FFF2-40B4-BE49-F238E27FC236}">
                <a16:creationId xmlns:a16="http://schemas.microsoft.com/office/drawing/2014/main" id="{630FB18A-D4DF-1512-F448-6121AD72F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690" y="2805112"/>
            <a:ext cx="2488678" cy="973137"/>
          </a:xfrm>
          <a:prstGeom prst="rect">
            <a:avLst/>
          </a:prstGeom>
        </p:spPr>
      </p:pic>
      <p:sp>
        <p:nvSpPr>
          <p:cNvPr id="2" name="Rectangle 1">
            <a:extLst>
              <a:ext uri="{FF2B5EF4-FFF2-40B4-BE49-F238E27FC236}">
                <a16:creationId xmlns:a16="http://schemas.microsoft.com/office/drawing/2014/main" id="{9735DD27-9C02-8511-B2A2-2DB178274E57}"/>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083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Row – It arranges the views horizontally</a:t>
            </a:r>
          </a:p>
          <a:p>
            <a:endParaRPr lang="en-US" dirty="0"/>
          </a:p>
          <a:p>
            <a:endParaRPr lang="en-US" dirty="0"/>
          </a:p>
          <a:p>
            <a:endParaRPr lang="en-US" dirty="0"/>
          </a:p>
          <a:p>
            <a:pPr marL="0" indent="0">
              <a:buNone/>
            </a:pPr>
            <a:endParaRPr lang="en-US" dirty="0"/>
          </a:p>
          <a:p>
            <a:r>
              <a:rPr lang="en-US" dirty="0"/>
              <a:t>Column - It arranges the view vertically</a:t>
            </a:r>
          </a:p>
        </p:txBody>
      </p:sp>
      <p:pic>
        <p:nvPicPr>
          <p:cNvPr id="7" name="Picture 6" descr="Text&#10;&#10;Description automatically generated">
            <a:extLst>
              <a:ext uri="{FF2B5EF4-FFF2-40B4-BE49-F238E27FC236}">
                <a16:creationId xmlns:a16="http://schemas.microsoft.com/office/drawing/2014/main" id="{466BF72D-EEAB-6FAE-F713-0BBDB9CA8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4" y="1944688"/>
            <a:ext cx="4075906" cy="1487073"/>
          </a:xfrm>
          <a:prstGeom prst="rect">
            <a:avLst/>
          </a:prstGeom>
        </p:spPr>
      </p:pic>
      <p:pic>
        <p:nvPicPr>
          <p:cNvPr id="9" name="Picture 8" descr="Text&#10;&#10;Description automatically generated">
            <a:extLst>
              <a:ext uri="{FF2B5EF4-FFF2-40B4-BE49-F238E27FC236}">
                <a16:creationId xmlns:a16="http://schemas.microsoft.com/office/drawing/2014/main" id="{4CF51B22-4C52-27D9-0FF0-E74974342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44" y="3835349"/>
            <a:ext cx="3497262" cy="166565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5E66A0F1-48CF-807E-2986-7FE6CE12F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534" y="1850230"/>
            <a:ext cx="2918299" cy="3471069"/>
          </a:xfrm>
          <a:prstGeom prst="rect">
            <a:avLst/>
          </a:prstGeom>
        </p:spPr>
      </p:pic>
      <p:sp>
        <p:nvSpPr>
          <p:cNvPr id="2" name="Rectangle 1">
            <a:extLst>
              <a:ext uri="{FF2B5EF4-FFF2-40B4-BE49-F238E27FC236}">
                <a16:creationId xmlns:a16="http://schemas.microsoft.com/office/drawing/2014/main" id="{BCD7594C-CCB7-DC95-CE3E-D4D6334D49A4}"/>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726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dissolv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Row – It arranges the views horizontally</a:t>
            </a:r>
          </a:p>
          <a:p>
            <a:endParaRPr lang="en-US" dirty="0"/>
          </a:p>
          <a:p>
            <a:endParaRPr lang="en-US" dirty="0"/>
          </a:p>
          <a:p>
            <a:endParaRPr lang="en-US" dirty="0"/>
          </a:p>
          <a:p>
            <a:pPr marL="0" indent="0">
              <a:buNone/>
            </a:pPr>
            <a:endParaRPr lang="en-US" dirty="0"/>
          </a:p>
          <a:p>
            <a:r>
              <a:rPr lang="en-US" dirty="0"/>
              <a:t>Column - It arranges the view vertically</a:t>
            </a:r>
          </a:p>
        </p:txBody>
      </p:sp>
      <p:pic>
        <p:nvPicPr>
          <p:cNvPr id="3" name="Picture 2" descr="Text&#10;&#10;Description automatically generated">
            <a:extLst>
              <a:ext uri="{FF2B5EF4-FFF2-40B4-BE49-F238E27FC236}">
                <a16:creationId xmlns:a16="http://schemas.microsoft.com/office/drawing/2014/main" id="{B24BAE97-CF2D-8CCE-BF38-BCF40EABA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4" y="2003257"/>
            <a:ext cx="3618706" cy="1441828"/>
          </a:xfrm>
          <a:prstGeom prst="rect">
            <a:avLst/>
          </a:prstGeom>
        </p:spPr>
      </p:pic>
      <p:pic>
        <p:nvPicPr>
          <p:cNvPr id="8" name="Picture 7" descr="Text&#10;&#10;Description automatically generated">
            <a:extLst>
              <a:ext uri="{FF2B5EF4-FFF2-40B4-BE49-F238E27FC236}">
                <a16:creationId xmlns:a16="http://schemas.microsoft.com/office/drawing/2014/main" id="{0D8525F6-CCD5-C711-E39F-2AE420879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44" y="3890783"/>
            <a:ext cx="4175919" cy="1736270"/>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6E90B73A-2A33-A07D-ABDD-A223782AF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4090" y="1092994"/>
            <a:ext cx="2751792" cy="4731554"/>
          </a:xfrm>
          <a:prstGeom prst="rect">
            <a:avLst/>
          </a:prstGeom>
        </p:spPr>
      </p:pic>
      <p:sp>
        <p:nvSpPr>
          <p:cNvPr id="2" name="Rectangle 1">
            <a:extLst>
              <a:ext uri="{FF2B5EF4-FFF2-40B4-BE49-F238E27FC236}">
                <a16:creationId xmlns:a16="http://schemas.microsoft.com/office/drawing/2014/main" id="{9C9DB647-A7C0-471C-E2B7-266965B0E348}"/>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294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dissolve">
                                      <p:cBhvr>
                                        <p:cTn id="17" dur="500"/>
                                        <p:tgtEl>
                                          <p:spTgt spid="4">
                                            <p:txEl>
                                              <p:pRg st="5" end="5"/>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par>
                                <p:cTn id="21" presetID="9"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Image</a:t>
            </a:r>
          </a:p>
        </p:txBody>
      </p:sp>
      <p:pic>
        <p:nvPicPr>
          <p:cNvPr id="6" name="Picture 5" descr="Text&#10;&#10;Description automatically generated">
            <a:extLst>
              <a:ext uri="{FF2B5EF4-FFF2-40B4-BE49-F238E27FC236}">
                <a16:creationId xmlns:a16="http://schemas.microsoft.com/office/drawing/2014/main" id="{EDAA1B37-C93A-227B-45A9-89CC3E5DE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893" y="2065080"/>
            <a:ext cx="6520852" cy="315837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08114132-9317-10F1-77F1-EF6B15E3E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745" y="3702556"/>
            <a:ext cx="1518201" cy="1536133"/>
          </a:xfrm>
          <a:prstGeom prst="rect">
            <a:avLst/>
          </a:prstGeom>
        </p:spPr>
      </p:pic>
      <p:sp>
        <p:nvSpPr>
          <p:cNvPr id="2" name="Rectangle 1">
            <a:extLst>
              <a:ext uri="{FF2B5EF4-FFF2-40B4-BE49-F238E27FC236}">
                <a16:creationId xmlns:a16="http://schemas.microsoft.com/office/drawing/2014/main" id="{68BFBE17-9798-054C-2060-6636B6166237}"/>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917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3C7354-4E73-584F-8E3B-803A1635E55A}"/>
              </a:ext>
            </a:extLst>
          </p:cNvPr>
          <p:cNvSpPr txBox="1"/>
          <p:nvPr/>
        </p:nvSpPr>
        <p:spPr>
          <a:xfrm>
            <a:off x="585788" y="2999294"/>
            <a:ext cx="1590308" cy="584775"/>
          </a:xfrm>
          <a:prstGeom prst="rect">
            <a:avLst/>
          </a:prstGeom>
          <a:noFill/>
          <a:ln>
            <a:noFill/>
          </a:ln>
        </p:spPr>
        <p:txBody>
          <a:bodyPr wrap="square" anchor="ctr">
            <a:spAutoFit/>
          </a:bodyPr>
          <a:lstStyle>
            <a:defPPr>
              <a:defRPr lang="en-US"/>
            </a:defPPr>
            <a:lvl1pPr algn="ctr" defTabSz="1169914">
              <a:spcBef>
                <a:spcPts val="768"/>
              </a:spcBef>
              <a:buClr>
                <a:srgbClr val="E75808"/>
              </a:buClr>
              <a:defRPr sz="2800" b="1">
                <a:gradFill flip="none" rotWithShape="1">
                  <a:gsLst>
                    <a:gs pos="0">
                      <a:srgbClr val="C03E7D"/>
                    </a:gs>
                    <a:gs pos="100000">
                      <a:srgbClr val="E84D23"/>
                    </a:gs>
                  </a:gsLst>
                  <a:lin ang="0" scaled="1"/>
                  <a:tileRect/>
                </a:gradFill>
                <a:latin typeface="Sky Text"/>
              </a:defRPr>
            </a:lvl1pPr>
          </a:lstStyle>
          <a:p>
            <a:pPr algn="r" defTabSz="1169605">
              <a:spcBef>
                <a:spcPts val="0"/>
              </a:spcBef>
            </a:pPr>
            <a:r>
              <a:rPr lang="en-US" sz="3200" b="0" dirty="0">
                <a:gradFill>
                  <a:gsLst>
                    <a:gs pos="0">
                      <a:srgbClr val="FF9E00"/>
                    </a:gs>
                    <a:gs pos="100000">
                      <a:srgbClr val="0071FF"/>
                    </a:gs>
                    <a:gs pos="35000">
                      <a:srgbClr val="E10000"/>
                    </a:gs>
                    <a:gs pos="85000">
                      <a:srgbClr val="21429C"/>
                    </a:gs>
                    <a:gs pos="60000">
                      <a:srgbClr val="B5007D"/>
                    </a:gs>
                  </a:gsLst>
                  <a:lin ang="0" scaled="1"/>
                </a:gradFill>
                <a:latin typeface="+mj-lt"/>
                <a:ea typeface="+mj-ea"/>
                <a:cs typeface="Sky Text Light"/>
              </a:rPr>
              <a:t>Agenda</a:t>
            </a:r>
          </a:p>
        </p:txBody>
      </p:sp>
      <p:pic>
        <p:nvPicPr>
          <p:cNvPr id="11" name="Picture 10">
            <a:extLst>
              <a:ext uri="{FF2B5EF4-FFF2-40B4-BE49-F238E27FC236}">
                <a16:creationId xmlns:a16="http://schemas.microsoft.com/office/drawing/2014/main" id="{33517CDC-441E-2944-839D-C30B64A76B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6117" y="1381571"/>
            <a:ext cx="98522" cy="3820220"/>
          </a:xfrm>
          <a:prstGeom prst="rect">
            <a:avLst/>
          </a:prstGeom>
        </p:spPr>
      </p:pic>
      <p:grpSp>
        <p:nvGrpSpPr>
          <p:cNvPr id="5" name="Group 4">
            <a:extLst>
              <a:ext uri="{FF2B5EF4-FFF2-40B4-BE49-F238E27FC236}">
                <a16:creationId xmlns:a16="http://schemas.microsoft.com/office/drawing/2014/main" id="{89EB75E1-3EAF-3D1B-0949-9209EFB70E4C}"/>
              </a:ext>
            </a:extLst>
          </p:cNvPr>
          <p:cNvGrpSpPr/>
          <p:nvPr/>
        </p:nvGrpSpPr>
        <p:grpSpPr>
          <a:xfrm>
            <a:off x="2782932" y="1251580"/>
            <a:ext cx="6934235" cy="4686976"/>
            <a:chOff x="2782295" y="2620212"/>
            <a:chExt cx="6934235" cy="3095057"/>
          </a:xfrm>
        </p:grpSpPr>
        <p:grpSp>
          <p:nvGrpSpPr>
            <p:cNvPr id="4" name="Group 3">
              <a:extLst>
                <a:ext uri="{FF2B5EF4-FFF2-40B4-BE49-F238E27FC236}">
                  <a16:creationId xmlns:a16="http://schemas.microsoft.com/office/drawing/2014/main" id="{9E0F2CE9-B5AC-53C2-B7F0-EF6B88474CA4}"/>
                </a:ext>
              </a:extLst>
            </p:cNvPr>
            <p:cNvGrpSpPr/>
            <p:nvPr/>
          </p:nvGrpSpPr>
          <p:grpSpPr>
            <a:xfrm>
              <a:off x="2782295" y="2620212"/>
              <a:ext cx="6934235" cy="2841510"/>
              <a:chOff x="2797609" y="1796946"/>
              <a:chExt cx="6934235" cy="2841510"/>
            </a:xfrm>
          </p:grpSpPr>
          <p:grpSp>
            <p:nvGrpSpPr>
              <p:cNvPr id="3" name="Group 2">
                <a:extLst>
                  <a:ext uri="{FF2B5EF4-FFF2-40B4-BE49-F238E27FC236}">
                    <a16:creationId xmlns:a16="http://schemas.microsoft.com/office/drawing/2014/main" id="{BB4993A2-CB60-9F4F-932C-2A9BA14A4C53}"/>
                  </a:ext>
                </a:extLst>
              </p:cNvPr>
              <p:cNvGrpSpPr/>
              <p:nvPr/>
            </p:nvGrpSpPr>
            <p:grpSpPr>
              <a:xfrm>
                <a:off x="2797609" y="1796946"/>
                <a:ext cx="6934235" cy="2841510"/>
                <a:chOff x="2797609" y="1213298"/>
                <a:chExt cx="6934235" cy="2841510"/>
              </a:xfrm>
            </p:grpSpPr>
            <p:grpSp>
              <p:nvGrpSpPr>
                <p:cNvPr id="2" name="Group 1">
                  <a:extLst>
                    <a:ext uri="{FF2B5EF4-FFF2-40B4-BE49-F238E27FC236}">
                      <a16:creationId xmlns:a16="http://schemas.microsoft.com/office/drawing/2014/main" id="{32729CD3-7BD2-1640-8D11-A9039910BA83}"/>
                    </a:ext>
                  </a:extLst>
                </p:cNvPr>
                <p:cNvGrpSpPr/>
                <p:nvPr/>
              </p:nvGrpSpPr>
              <p:grpSpPr>
                <a:xfrm>
                  <a:off x="2797609" y="1213298"/>
                  <a:ext cx="6855416" cy="327896"/>
                  <a:chOff x="2797609" y="1618411"/>
                  <a:chExt cx="6855416" cy="327896"/>
                </a:xfrm>
              </p:grpSpPr>
              <p:sp>
                <p:nvSpPr>
                  <p:cNvPr id="20" name="Content Placeholder 2">
                    <a:extLst>
                      <a:ext uri="{FF2B5EF4-FFF2-40B4-BE49-F238E27FC236}">
                        <a16:creationId xmlns:a16="http://schemas.microsoft.com/office/drawing/2014/main" id="{7B997BAF-5BE6-7C46-BE47-957ECAA1CCCE}"/>
                      </a:ext>
                    </a:extLst>
                  </p:cNvPr>
                  <p:cNvSpPr txBox="1">
                    <a:spLocks/>
                  </p:cNvSpPr>
                  <p:nvPr/>
                </p:nvSpPr>
                <p:spPr>
                  <a:xfrm>
                    <a:off x="3390307" y="1618411"/>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Intro Tech Talks</a:t>
                    </a:r>
                  </a:p>
                </p:txBody>
              </p:sp>
              <p:sp>
                <p:nvSpPr>
                  <p:cNvPr id="12" name="Rectangle 11">
                    <a:extLst>
                      <a:ext uri="{FF2B5EF4-FFF2-40B4-BE49-F238E27FC236}">
                        <a16:creationId xmlns:a16="http://schemas.microsoft.com/office/drawing/2014/main" id="{489431EE-FD68-9745-A04F-9C5EF85C339F}"/>
                      </a:ext>
                    </a:extLst>
                  </p:cNvPr>
                  <p:cNvSpPr/>
                  <p:nvPr/>
                </p:nvSpPr>
                <p:spPr>
                  <a:xfrm>
                    <a:off x="2797609" y="1684707"/>
                    <a:ext cx="424331"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1</a:t>
                    </a:r>
                  </a:p>
                </p:txBody>
              </p:sp>
            </p:grpSp>
            <p:grpSp>
              <p:nvGrpSpPr>
                <p:cNvPr id="64" name="Group 63">
                  <a:extLst>
                    <a:ext uri="{FF2B5EF4-FFF2-40B4-BE49-F238E27FC236}">
                      <a16:creationId xmlns:a16="http://schemas.microsoft.com/office/drawing/2014/main" id="{9413BAFE-774B-0848-ACC9-04EEF6CACCB1}"/>
                    </a:ext>
                  </a:extLst>
                </p:cNvPr>
                <p:cNvGrpSpPr/>
                <p:nvPr/>
              </p:nvGrpSpPr>
              <p:grpSpPr>
                <a:xfrm>
                  <a:off x="2808605" y="1477149"/>
                  <a:ext cx="6844420" cy="327896"/>
                  <a:chOff x="2808605" y="1420814"/>
                  <a:chExt cx="6844420" cy="327896"/>
                </a:xfrm>
              </p:grpSpPr>
              <p:sp>
                <p:nvSpPr>
                  <p:cNvPr id="65" name="Content Placeholder 2">
                    <a:extLst>
                      <a:ext uri="{FF2B5EF4-FFF2-40B4-BE49-F238E27FC236}">
                        <a16:creationId xmlns:a16="http://schemas.microsoft.com/office/drawing/2014/main" id="{EAD82366-A50E-6F4C-BF85-CC6E82B86235}"/>
                      </a:ext>
                    </a:extLst>
                  </p:cNvPr>
                  <p:cNvSpPr txBox="1">
                    <a:spLocks/>
                  </p:cNvSpPr>
                  <p:nvPr/>
                </p:nvSpPr>
                <p:spPr>
                  <a:xfrm>
                    <a:off x="3390307" y="1420814"/>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What is Android Jetpack Compose?</a:t>
                    </a:r>
                  </a:p>
                </p:txBody>
              </p:sp>
              <p:sp>
                <p:nvSpPr>
                  <p:cNvPr id="66" name="Rectangle 65">
                    <a:extLst>
                      <a:ext uri="{FF2B5EF4-FFF2-40B4-BE49-F238E27FC236}">
                        <a16:creationId xmlns:a16="http://schemas.microsoft.com/office/drawing/2014/main" id="{4FDDB3D3-2B9D-7941-9C52-330246CBD82B}"/>
                      </a:ext>
                    </a:extLst>
                  </p:cNvPr>
                  <p:cNvSpPr/>
                  <p:nvPr/>
                </p:nvSpPr>
                <p:spPr>
                  <a:xfrm>
                    <a:off x="2808605" y="1488902"/>
                    <a:ext cx="424331"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2</a:t>
                    </a:r>
                  </a:p>
                </p:txBody>
              </p:sp>
            </p:grpSp>
            <p:grpSp>
              <p:nvGrpSpPr>
                <p:cNvPr id="67" name="Group 66">
                  <a:extLst>
                    <a:ext uri="{FF2B5EF4-FFF2-40B4-BE49-F238E27FC236}">
                      <a16:creationId xmlns:a16="http://schemas.microsoft.com/office/drawing/2014/main" id="{9672D208-7AEE-0540-B56B-59155F8E2BF9}"/>
                    </a:ext>
                  </a:extLst>
                </p:cNvPr>
                <p:cNvGrpSpPr/>
                <p:nvPr/>
              </p:nvGrpSpPr>
              <p:grpSpPr>
                <a:xfrm>
                  <a:off x="2815151" y="1720819"/>
                  <a:ext cx="6916693" cy="327896"/>
                  <a:chOff x="2815151" y="1203036"/>
                  <a:chExt cx="6916693" cy="327896"/>
                </a:xfrm>
              </p:grpSpPr>
              <p:sp>
                <p:nvSpPr>
                  <p:cNvPr id="68" name="Content Placeholder 2">
                    <a:extLst>
                      <a:ext uri="{FF2B5EF4-FFF2-40B4-BE49-F238E27FC236}">
                        <a16:creationId xmlns:a16="http://schemas.microsoft.com/office/drawing/2014/main" id="{597F76F4-A10D-E54B-978A-3C38DF98E1F1}"/>
                      </a:ext>
                    </a:extLst>
                  </p:cNvPr>
                  <p:cNvSpPr txBox="1">
                    <a:spLocks/>
                  </p:cNvSpPr>
                  <p:nvPr/>
                </p:nvSpPr>
                <p:spPr>
                  <a:xfrm>
                    <a:off x="3469126" y="1203036"/>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endParaRPr lang="en-US" sz="2000" dirty="0">
                      <a:solidFill>
                        <a:schemeClr val="tx1"/>
                      </a:solidFill>
                      <a:ea typeface="Sky Text Medium" charset="0"/>
                      <a:cs typeface="Sky Text Medium" charset="0"/>
                    </a:endParaRPr>
                  </a:p>
                </p:txBody>
              </p:sp>
              <p:sp>
                <p:nvSpPr>
                  <p:cNvPr id="69" name="Rectangle 68">
                    <a:extLst>
                      <a:ext uri="{FF2B5EF4-FFF2-40B4-BE49-F238E27FC236}">
                        <a16:creationId xmlns:a16="http://schemas.microsoft.com/office/drawing/2014/main" id="{BA95820F-F94C-B141-91FF-9A976B71921E}"/>
                      </a:ext>
                    </a:extLst>
                  </p:cNvPr>
                  <p:cNvSpPr/>
                  <p:nvPr/>
                </p:nvSpPr>
                <p:spPr>
                  <a:xfrm>
                    <a:off x="2815151" y="1287262"/>
                    <a:ext cx="417785"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3</a:t>
                    </a:r>
                  </a:p>
                </p:txBody>
              </p:sp>
            </p:grpSp>
            <p:grpSp>
              <p:nvGrpSpPr>
                <p:cNvPr id="70" name="Group 69">
                  <a:extLst>
                    <a:ext uri="{FF2B5EF4-FFF2-40B4-BE49-F238E27FC236}">
                      <a16:creationId xmlns:a16="http://schemas.microsoft.com/office/drawing/2014/main" id="{D9938969-8429-6F41-B969-A981FFCB6C84}"/>
                    </a:ext>
                  </a:extLst>
                </p:cNvPr>
                <p:cNvGrpSpPr/>
                <p:nvPr/>
              </p:nvGrpSpPr>
              <p:grpSpPr>
                <a:xfrm>
                  <a:off x="2800952" y="3492143"/>
                  <a:ext cx="6852073" cy="327896"/>
                  <a:chOff x="2800952" y="2512912"/>
                  <a:chExt cx="6852073" cy="327896"/>
                </a:xfrm>
              </p:grpSpPr>
              <p:sp>
                <p:nvSpPr>
                  <p:cNvPr id="71" name="Content Placeholder 2">
                    <a:extLst>
                      <a:ext uri="{FF2B5EF4-FFF2-40B4-BE49-F238E27FC236}">
                        <a16:creationId xmlns:a16="http://schemas.microsoft.com/office/drawing/2014/main" id="{A4F3682A-B0EC-5A42-B0C3-773F7CCA8E57}"/>
                      </a:ext>
                    </a:extLst>
                  </p:cNvPr>
                  <p:cNvSpPr txBox="1">
                    <a:spLocks/>
                  </p:cNvSpPr>
                  <p:nvPr/>
                </p:nvSpPr>
                <p:spPr>
                  <a:xfrm>
                    <a:off x="3390307" y="2512912"/>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Demo</a:t>
                    </a:r>
                  </a:p>
                </p:txBody>
              </p:sp>
              <p:sp>
                <p:nvSpPr>
                  <p:cNvPr id="72" name="Rectangle 71">
                    <a:extLst>
                      <a:ext uri="{FF2B5EF4-FFF2-40B4-BE49-F238E27FC236}">
                        <a16:creationId xmlns:a16="http://schemas.microsoft.com/office/drawing/2014/main" id="{E1844537-6DCE-334D-8CCB-DE09C38E5419}"/>
                      </a:ext>
                    </a:extLst>
                  </p:cNvPr>
                  <p:cNvSpPr/>
                  <p:nvPr/>
                </p:nvSpPr>
                <p:spPr>
                  <a:xfrm>
                    <a:off x="2800952" y="2568757"/>
                    <a:ext cx="445122"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4</a:t>
                    </a:r>
                  </a:p>
                </p:txBody>
              </p:sp>
            </p:grpSp>
            <p:grpSp>
              <p:nvGrpSpPr>
                <p:cNvPr id="73" name="Group 72">
                  <a:extLst>
                    <a:ext uri="{FF2B5EF4-FFF2-40B4-BE49-F238E27FC236}">
                      <a16:creationId xmlns:a16="http://schemas.microsoft.com/office/drawing/2014/main" id="{8B5B2DFB-7BB7-4D41-B3E7-AB8FF0E80842}"/>
                    </a:ext>
                  </a:extLst>
                </p:cNvPr>
                <p:cNvGrpSpPr/>
                <p:nvPr/>
              </p:nvGrpSpPr>
              <p:grpSpPr>
                <a:xfrm>
                  <a:off x="2809051" y="3726912"/>
                  <a:ext cx="6843974" cy="327896"/>
                  <a:chOff x="2809051" y="2286233"/>
                  <a:chExt cx="6843974" cy="327896"/>
                </a:xfrm>
              </p:grpSpPr>
              <p:sp>
                <p:nvSpPr>
                  <p:cNvPr id="74" name="Content Placeholder 2">
                    <a:extLst>
                      <a:ext uri="{FF2B5EF4-FFF2-40B4-BE49-F238E27FC236}">
                        <a16:creationId xmlns:a16="http://schemas.microsoft.com/office/drawing/2014/main" id="{21AB1636-FC91-6341-97D4-865FE24550CA}"/>
                      </a:ext>
                    </a:extLst>
                  </p:cNvPr>
                  <p:cNvSpPr txBox="1">
                    <a:spLocks/>
                  </p:cNvSpPr>
                  <p:nvPr/>
                </p:nvSpPr>
                <p:spPr>
                  <a:xfrm>
                    <a:off x="3390307" y="2286233"/>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Conclusion</a:t>
                    </a:r>
                  </a:p>
                </p:txBody>
              </p:sp>
              <p:sp>
                <p:nvSpPr>
                  <p:cNvPr id="75" name="Rectangle 74">
                    <a:extLst>
                      <a:ext uri="{FF2B5EF4-FFF2-40B4-BE49-F238E27FC236}">
                        <a16:creationId xmlns:a16="http://schemas.microsoft.com/office/drawing/2014/main" id="{3BB086CE-3B7A-C446-9E71-9998451EE33A}"/>
                      </a:ext>
                    </a:extLst>
                  </p:cNvPr>
                  <p:cNvSpPr/>
                  <p:nvPr/>
                </p:nvSpPr>
                <p:spPr>
                  <a:xfrm>
                    <a:off x="2809051" y="2350708"/>
                    <a:ext cx="437023"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5</a:t>
                    </a:r>
                  </a:p>
                </p:txBody>
              </p:sp>
            </p:grpSp>
          </p:grpSp>
          <p:sp>
            <p:nvSpPr>
              <p:cNvPr id="32" name="Content Placeholder 2">
                <a:extLst>
                  <a:ext uri="{FF2B5EF4-FFF2-40B4-BE49-F238E27FC236}">
                    <a16:creationId xmlns:a16="http://schemas.microsoft.com/office/drawing/2014/main" id="{F2F7944D-6184-1328-7BB2-4C447E4C3008}"/>
                  </a:ext>
                </a:extLst>
              </p:cNvPr>
              <p:cNvSpPr txBox="1">
                <a:spLocks/>
              </p:cNvSpPr>
              <p:nvPr/>
            </p:nvSpPr>
            <p:spPr>
              <a:xfrm>
                <a:off x="3390307" y="2361903"/>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Understand Android Jetpack Compose</a:t>
                </a:r>
              </a:p>
            </p:txBody>
          </p:sp>
        </p:grpSp>
        <p:sp>
          <p:nvSpPr>
            <p:cNvPr id="34" name="Content Placeholder 2">
              <a:extLst>
                <a:ext uri="{FF2B5EF4-FFF2-40B4-BE49-F238E27FC236}">
                  <a16:creationId xmlns:a16="http://schemas.microsoft.com/office/drawing/2014/main" id="{9166F651-AE4B-868E-CB9A-2BFB52C836E2}"/>
                </a:ext>
              </a:extLst>
            </p:cNvPr>
            <p:cNvSpPr txBox="1">
              <a:spLocks/>
            </p:cNvSpPr>
            <p:nvPr/>
          </p:nvSpPr>
          <p:spPr>
            <a:xfrm>
              <a:off x="3374993" y="5387373"/>
              <a:ext cx="6262718" cy="327896"/>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Q&amp;A</a:t>
              </a:r>
            </a:p>
          </p:txBody>
        </p:sp>
        <p:sp>
          <p:nvSpPr>
            <p:cNvPr id="35" name="Rectangle 34">
              <a:extLst>
                <a:ext uri="{FF2B5EF4-FFF2-40B4-BE49-F238E27FC236}">
                  <a16:creationId xmlns:a16="http://schemas.microsoft.com/office/drawing/2014/main" id="{B22CBB2F-0D0D-6B85-C8D8-73B1F1E3D491}"/>
                </a:ext>
              </a:extLst>
            </p:cNvPr>
            <p:cNvSpPr/>
            <p:nvPr/>
          </p:nvSpPr>
          <p:spPr>
            <a:xfrm>
              <a:off x="2785638" y="5461722"/>
              <a:ext cx="445122" cy="205707"/>
            </a:xfrm>
            <a:prstGeom prst="rect">
              <a:avLst/>
            </a:prstGeom>
            <a:solidFill>
              <a:schemeClr val="bg1">
                <a:lumMod val="75000"/>
                <a:alpha val="2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92137" tIns="0" rIns="92137" bIns="0" rtlCol="0" anchor="ctr"/>
            <a:lstStyle/>
            <a:p>
              <a:pPr algn="ctr" defTabSz="1170357"/>
              <a:r>
                <a:rPr lang="en-GB" sz="2000" dirty="0">
                  <a:gradFill flip="none" rotWithShape="1">
                    <a:gsLst>
                      <a:gs pos="0">
                        <a:srgbClr val="FF9E00"/>
                      </a:gs>
                      <a:gs pos="100000">
                        <a:srgbClr val="0071FF"/>
                      </a:gs>
                      <a:gs pos="85000">
                        <a:srgbClr val="21429C"/>
                      </a:gs>
                      <a:gs pos="35000">
                        <a:srgbClr val="E10000"/>
                      </a:gs>
                      <a:gs pos="60000">
                        <a:srgbClr val="B5007D"/>
                      </a:gs>
                    </a:gsLst>
                    <a:lin ang="0" scaled="1"/>
                    <a:tileRect/>
                  </a:gradFill>
                  <a:ea typeface="+mj-ea"/>
                  <a:cs typeface="Sky Text Light"/>
                </a:rPr>
                <a:t>6</a:t>
              </a:r>
            </a:p>
          </p:txBody>
        </p:sp>
      </p:grpSp>
      <p:sp>
        <p:nvSpPr>
          <p:cNvPr id="16" name="Content Placeholder 2">
            <a:extLst>
              <a:ext uri="{FF2B5EF4-FFF2-40B4-BE49-F238E27FC236}">
                <a16:creationId xmlns:a16="http://schemas.microsoft.com/office/drawing/2014/main" id="{D11514DB-C753-DD5C-26AB-21B9030FB8E0}"/>
              </a:ext>
            </a:extLst>
          </p:cNvPr>
          <p:cNvSpPr txBox="1">
            <a:spLocks/>
          </p:cNvSpPr>
          <p:nvPr/>
        </p:nvSpPr>
        <p:spPr>
          <a:xfrm>
            <a:off x="3652397" y="2509859"/>
            <a:ext cx="6262718" cy="416599"/>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Declarative Programming paradigm</a:t>
            </a:r>
          </a:p>
        </p:txBody>
      </p:sp>
      <p:sp>
        <p:nvSpPr>
          <p:cNvPr id="17" name="Content Placeholder 2">
            <a:extLst>
              <a:ext uri="{FF2B5EF4-FFF2-40B4-BE49-F238E27FC236}">
                <a16:creationId xmlns:a16="http://schemas.microsoft.com/office/drawing/2014/main" id="{F0A6BD66-BA65-9065-0E6E-A9B99DAA5FEB}"/>
              </a:ext>
            </a:extLst>
          </p:cNvPr>
          <p:cNvSpPr txBox="1">
            <a:spLocks/>
          </p:cNvSpPr>
          <p:nvPr/>
        </p:nvSpPr>
        <p:spPr>
          <a:xfrm>
            <a:off x="3659374" y="2901752"/>
            <a:ext cx="6262718" cy="416599"/>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Declarative paradigm shift</a:t>
            </a:r>
          </a:p>
        </p:txBody>
      </p:sp>
      <p:sp>
        <p:nvSpPr>
          <p:cNvPr id="18" name="Content Placeholder 2">
            <a:extLst>
              <a:ext uri="{FF2B5EF4-FFF2-40B4-BE49-F238E27FC236}">
                <a16:creationId xmlns:a16="http://schemas.microsoft.com/office/drawing/2014/main" id="{03117BC7-F156-3603-8379-074F7BF56539}"/>
              </a:ext>
            </a:extLst>
          </p:cNvPr>
          <p:cNvSpPr txBox="1">
            <a:spLocks/>
          </p:cNvSpPr>
          <p:nvPr/>
        </p:nvSpPr>
        <p:spPr>
          <a:xfrm>
            <a:off x="3681620" y="3279532"/>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Lifecycle</a:t>
            </a:r>
          </a:p>
        </p:txBody>
      </p:sp>
      <p:sp>
        <p:nvSpPr>
          <p:cNvPr id="19" name="Content Placeholder 2">
            <a:extLst>
              <a:ext uri="{FF2B5EF4-FFF2-40B4-BE49-F238E27FC236}">
                <a16:creationId xmlns:a16="http://schemas.microsoft.com/office/drawing/2014/main" id="{073A0027-71D5-F2EF-6D6B-8BAD8157D557}"/>
              </a:ext>
            </a:extLst>
          </p:cNvPr>
          <p:cNvSpPr txBox="1">
            <a:spLocks/>
          </p:cNvSpPr>
          <p:nvPr/>
        </p:nvSpPr>
        <p:spPr>
          <a:xfrm>
            <a:off x="3681620" y="3643787"/>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Running with Jetpack Compose</a:t>
            </a:r>
          </a:p>
        </p:txBody>
      </p:sp>
      <p:sp>
        <p:nvSpPr>
          <p:cNvPr id="22" name="Content Placeholder 2">
            <a:extLst>
              <a:ext uri="{FF2B5EF4-FFF2-40B4-BE49-F238E27FC236}">
                <a16:creationId xmlns:a16="http://schemas.microsoft.com/office/drawing/2014/main" id="{0619B350-9872-0E35-6291-1DBD5EF1D597}"/>
              </a:ext>
            </a:extLst>
          </p:cNvPr>
          <p:cNvSpPr txBox="1">
            <a:spLocks/>
          </p:cNvSpPr>
          <p:nvPr/>
        </p:nvSpPr>
        <p:spPr>
          <a:xfrm>
            <a:off x="3681620" y="4398521"/>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Themes</a:t>
            </a:r>
          </a:p>
        </p:txBody>
      </p:sp>
      <p:sp>
        <p:nvSpPr>
          <p:cNvPr id="24" name="Content Placeholder 2">
            <a:extLst>
              <a:ext uri="{FF2B5EF4-FFF2-40B4-BE49-F238E27FC236}">
                <a16:creationId xmlns:a16="http://schemas.microsoft.com/office/drawing/2014/main" id="{9B620366-64B4-25C9-2E17-0AC49726E85F}"/>
              </a:ext>
            </a:extLst>
          </p:cNvPr>
          <p:cNvSpPr txBox="1">
            <a:spLocks/>
          </p:cNvSpPr>
          <p:nvPr/>
        </p:nvSpPr>
        <p:spPr>
          <a:xfrm>
            <a:off x="3652397" y="4021154"/>
            <a:ext cx="6262718" cy="416600"/>
          </a:xfrm>
          <a:prstGeom prst="rect">
            <a:avLst/>
          </a:prstGeom>
        </p:spPr>
        <p:txBody>
          <a:bodyPr lIns="0" tIns="0" rIns="0" bIns="0" anchor="ctr" anchorCtr="0"/>
          <a:lstStyle>
            <a:lvl1pPr marL="229585" indent="-229585" algn="l" defTabSz="1170265" rtl="0" eaLnBrk="1" latinLnBrk="0" hangingPunct="1">
              <a:spcBef>
                <a:spcPts val="768"/>
              </a:spcBef>
              <a:buClr>
                <a:srgbClr val="FF832D"/>
              </a:buClr>
              <a:buFont typeface="Arial" pitchFamily="34" charset="0"/>
              <a:buChar char="•"/>
              <a:defRPr sz="1792" kern="1200">
                <a:solidFill>
                  <a:srgbClr val="45617A"/>
                </a:solidFill>
                <a:latin typeface="+mn-lt"/>
                <a:ea typeface="+mn-ea"/>
                <a:cs typeface="+mn-cs"/>
              </a:defRPr>
            </a:lvl1pPr>
            <a:lvl2pPr marL="460310" indent="-228567" algn="l" defTabSz="1170265" rtl="0" eaLnBrk="1" latinLnBrk="0" hangingPunct="1">
              <a:spcBef>
                <a:spcPts val="768"/>
              </a:spcBef>
              <a:buClr>
                <a:srgbClr val="FF832D"/>
              </a:buClr>
              <a:buFont typeface="Arial" pitchFamily="34" charset="0"/>
              <a:buChar char="–"/>
              <a:tabLst/>
              <a:defRPr sz="1536" kern="1200">
                <a:solidFill>
                  <a:srgbClr val="45617A"/>
                </a:solidFill>
                <a:latin typeface="+mn-lt"/>
                <a:ea typeface="+mn-ea"/>
                <a:cs typeface="+mn-cs"/>
              </a:defRPr>
            </a:lvl2pPr>
            <a:lvl3pPr marL="623799" indent="-161902" algn="l" defTabSz="1170265" rtl="0" eaLnBrk="1" latinLnBrk="0" hangingPunct="1">
              <a:spcBef>
                <a:spcPts val="768"/>
              </a:spcBef>
              <a:buClr>
                <a:srgbClr val="FF832D"/>
              </a:buClr>
              <a:buFont typeface="Lucida Grande"/>
              <a:buChar char="­"/>
              <a:tabLst/>
              <a:defRPr sz="1408" kern="1200">
                <a:solidFill>
                  <a:srgbClr val="45617A"/>
                </a:solidFill>
                <a:latin typeface="+mn-lt"/>
                <a:ea typeface="+mn-ea"/>
                <a:cs typeface="+mn-cs"/>
              </a:defRPr>
            </a:lvl3pPr>
            <a:lvl4pPr marL="893636" indent="-179363" algn="l" defTabSz="1170265" rtl="0" eaLnBrk="1" latinLnBrk="0" hangingPunct="1">
              <a:spcBef>
                <a:spcPts val="768"/>
              </a:spcBef>
              <a:buClr>
                <a:srgbClr val="FF832D"/>
              </a:buClr>
              <a:buFont typeface="Arial" pitchFamily="34" charset="0"/>
              <a:buChar char="–"/>
              <a:tabLst/>
              <a:defRPr sz="1152" kern="1200">
                <a:solidFill>
                  <a:srgbClr val="45617A"/>
                </a:solidFill>
                <a:latin typeface="+mn-lt"/>
                <a:ea typeface="+mn-ea"/>
                <a:cs typeface="+mn-cs"/>
              </a:defRPr>
            </a:lvl4pPr>
            <a:lvl5pPr marL="2633097" indent="-292566" algn="l" defTabSz="1170265" rtl="0" eaLnBrk="1" latinLnBrk="0" hangingPunct="1">
              <a:spcBef>
                <a:spcPct val="20000"/>
              </a:spcBef>
              <a:buFont typeface="Arial" pitchFamily="34" charset="0"/>
              <a:buChar char="»"/>
              <a:defRPr sz="2048" kern="1200">
                <a:solidFill>
                  <a:schemeClr val="tx1"/>
                </a:solidFill>
                <a:latin typeface="+mj-lt"/>
                <a:ea typeface="+mn-ea"/>
                <a:cs typeface="+mn-cs"/>
              </a:defRPr>
            </a:lvl5pPr>
            <a:lvl6pPr marL="3218230"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6pPr>
            <a:lvl7pPr marL="3803364"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7pPr>
            <a:lvl8pPr marL="4388497"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8pPr>
            <a:lvl9pPr marL="4973629" indent="-292566" algn="l" defTabSz="1170265" rtl="0" eaLnBrk="1" latinLnBrk="0" hangingPunct="1">
              <a:spcBef>
                <a:spcPct val="20000"/>
              </a:spcBef>
              <a:buFont typeface="Arial" pitchFamily="34" charset="0"/>
              <a:buChar char="•"/>
              <a:defRPr sz="2560" kern="1200">
                <a:solidFill>
                  <a:schemeClr val="tx1"/>
                </a:solidFill>
                <a:latin typeface="+mn-lt"/>
                <a:ea typeface="+mn-ea"/>
                <a:cs typeface="+mn-cs"/>
              </a:defRPr>
            </a:lvl9pPr>
          </a:lstStyle>
          <a:p>
            <a:pPr marL="0" indent="0" defTabSz="1170190">
              <a:spcBef>
                <a:spcPts val="0"/>
              </a:spcBef>
              <a:buNone/>
            </a:pPr>
            <a:r>
              <a:rPr lang="en-US" sz="2000" dirty="0">
                <a:solidFill>
                  <a:schemeClr val="tx1"/>
                </a:solidFill>
                <a:ea typeface="Sky Text Medium" charset="0"/>
                <a:cs typeface="Sky Text Medium" charset="0"/>
              </a:rPr>
              <a:t>Components</a:t>
            </a:r>
          </a:p>
        </p:txBody>
      </p:sp>
      <p:sp>
        <p:nvSpPr>
          <p:cNvPr id="13" name="Rectangle 12">
            <a:extLst>
              <a:ext uri="{FF2B5EF4-FFF2-40B4-BE49-F238E27FC236}">
                <a16:creationId xmlns:a16="http://schemas.microsoft.com/office/drawing/2014/main" id="{0DA0844A-F970-8FD0-B4EF-546A5029DF8A}"/>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0791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Basic Components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5850394" cy="4054476"/>
          </a:xfrm>
        </p:spPr>
        <p:txBody>
          <a:bodyPr/>
          <a:lstStyle/>
          <a:p>
            <a:r>
              <a:rPr lang="en-US" dirty="0" err="1"/>
              <a:t>TextField</a:t>
            </a:r>
            <a:endParaRPr lang="en-US" dirty="0"/>
          </a:p>
          <a:p>
            <a:pPr lvl="1"/>
            <a:r>
              <a:rPr lang="en-US" dirty="0" err="1"/>
              <a:t>TextField</a:t>
            </a:r>
            <a:r>
              <a:rPr lang="en-US" dirty="0"/>
              <a:t> is a user interface control that is used to allow the user to enter the text. This widget is used to get the data from the user as numbers or text. </a:t>
            </a:r>
          </a:p>
          <a:p>
            <a:pPr lvl="1"/>
            <a:r>
              <a:rPr lang="en-US" dirty="0"/>
              <a:t>As Android Developer…. It’s </a:t>
            </a:r>
            <a:r>
              <a:rPr lang="en-US" dirty="0" err="1"/>
              <a:t>EditText</a:t>
            </a:r>
            <a:r>
              <a:rPr lang="en-US" dirty="0"/>
              <a:t>!</a:t>
            </a:r>
          </a:p>
          <a:p>
            <a:pPr lvl="1"/>
            <a:endParaRPr lang="en-US" dirty="0"/>
          </a:p>
          <a:p>
            <a:endParaRPr lang="en-US" dirty="0"/>
          </a:p>
          <a:p>
            <a:endParaRPr lang="en-US" dirty="0"/>
          </a:p>
        </p:txBody>
      </p:sp>
      <p:pic>
        <p:nvPicPr>
          <p:cNvPr id="3" name="Picture 2" descr="Text&#10;&#10;Description automatically generated">
            <a:extLst>
              <a:ext uri="{FF2B5EF4-FFF2-40B4-BE49-F238E27FC236}">
                <a16:creationId xmlns:a16="http://schemas.microsoft.com/office/drawing/2014/main" id="{76A5C650-C74F-45BA-5492-3C731953F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278" y="1370218"/>
            <a:ext cx="4505459" cy="4301285"/>
          </a:xfrm>
          <a:prstGeom prst="rect">
            <a:avLst/>
          </a:prstGeom>
        </p:spPr>
      </p:pic>
      <p:sp>
        <p:nvSpPr>
          <p:cNvPr id="2" name="Rectangle 1">
            <a:extLst>
              <a:ext uri="{FF2B5EF4-FFF2-40B4-BE49-F238E27FC236}">
                <a16:creationId xmlns:a16="http://schemas.microsoft.com/office/drawing/2014/main" id="{8ACDDC7C-FB51-FD3E-5BC0-06ED28206DFB}"/>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36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If you create a new Jetpack compose project, you will see </a:t>
            </a:r>
            <a:r>
              <a:rPr lang="en-US" dirty="0" err="1"/>
              <a:t>ui.theme</a:t>
            </a:r>
            <a:r>
              <a:rPr lang="en-US" dirty="0"/>
              <a:t> package. </a:t>
            </a:r>
          </a:p>
          <a:p>
            <a:r>
              <a:rPr lang="en-US" dirty="0"/>
              <a:t>It contains the following classes:</a:t>
            </a:r>
          </a:p>
          <a:p>
            <a:pPr lvl="1"/>
            <a:r>
              <a:rPr lang="en-US" dirty="0" err="1"/>
              <a:t>Color.kt</a:t>
            </a:r>
            <a:r>
              <a:rPr lang="en-US" dirty="0"/>
              <a:t> - for custom colors</a:t>
            </a:r>
          </a:p>
          <a:p>
            <a:pPr lvl="1"/>
            <a:r>
              <a:rPr lang="en-US" dirty="0" err="1"/>
              <a:t>Shape.kt</a:t>
            </a:r>
            <a:r>
              <a:rPr lang="en-US" dirty="0"/>
              <a:t> - for custom shapes</a:t>
            </a:r>
          </a:p>
          <a:p>
            <a:pPr lvl="1"/>
            <a:r>
              <a:rPr lang="en-US" dirty="0" err="1"/>
              <a:t>Type.kt</a:t>
            </a:r>
            <a:r>
              <a:rPr lang="en-US" dirty="0"/>
              <a:t> - for custom typography</a:t>
            </a:r>
          </a:p>
          <a:p>
            <a:pPr lvl="1"/>
            <a:r>
              <a:rPr lang="en-US" dirty="0" err="1"/>
              <a:t>Theme.kt</a:t>
            </a:r>
            <a:r>
              <a:rPr lang="en-US" dirty="0"/>
              <a:t> - for custom themes</a:t>
            </a:r>
          </a:p>
          <a:p>
            <a:endParaRPr lang="en-US" dirty="0"/>
          </a:p>
        </p:txBody>
      </p:sp>
      <p:pic>
        <p:nvPicPr>
          <p:cNvPr id="3" name="Picture 2" descr="Graphical user interface, text&#10;&#10;Description automatically generated">
            <a:extLst>
              <a:ext uri="{FF2B5EF4-FFF2-40B4-BE49-F238E27FC236}">
                <a16:creationId xmlns:a16="http://schemas.microsoft.com/office/drawing/2014/main" id="{8B60DAA8-54C8-07E7-C354-6BD872A99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68" y="2351105"/>
            <a:ext cx="4184369" cy="2615231"/>
          </a:xfrm>
          <a:prstGeom prst="rect">
            <a:avLst/>
          </a:prstGeom>
        </p:spPr>
      </p:pic>
      <p:sp>
        <p:nvSpPr>
          <p:cNvPr id="2" name="Rectangle 1">
            <a:extLst>
              <a:ext uri="{FF2B5EF4-FFF2-40B4-BE49-F238E27FC236}">
                <a16:creationId xmlns:a16="http://schemas.microsoft.com/office/drawing/2014/main" id="{82729E5A-7BA2-6704-9A5F-403EC34B6740}"/>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8110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Material Theme</a:t>
            </a:r>
          </a:p>
          <a:p>
            <a:pPr lvl="1"/>
            <a:r>
              <a:rPr lang="en-US" dirty="0"/>
              <a:t>A Material Theme defines the styling principles from the Material Design specification. In Jetpack Compose, </a:t>
            </a:r>
            <a:r>
              <a:rPr lang="en-US" dirty="0" err="1"/>
              <a:t>MaterialTheme</a:t>
            </a:r>
            <a:r>
              <a:rPr lang="en-US" dirty="0"/>
              <a:t> is available as a composable function with which we can customize the default attributes.</a:t>
            </a:r>
          </a:p>
          <a:p>
            <a:pPr lvl="1"/>
            <a:endParaRPr lang="en-US" dirty="0"/>
          </a:p>
          <a:p>
            <a:pPr lvl="1"/>
            <a:r>
              <a:rPr lang="en-US" dirty="0"/>
              <a:t>A Material Theme comprises color, typography and shape attributes. When you customize these attributes, it automatically reflected your changes in the components.</a:t>
            </a:r>
          </a:p>
          <a:p>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0B94087E-5A4C-4F66-5751-0C7BE531D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672" y="3870264"/>
            <a:ext cx="3493294" cy="1291565"/>
          </a:xfrm>
          <a:prstGeom prst="rect">
            <a:avLst/>
          </a:prstGeom>
        </p:spPr>
      </p:pic>
      <p:sp>
        <p:nvSpPr>
          <p:cNvPr id="2" name="Rectangle 1">
            <a:extLst>
              <a:ext uri="{FF2B5EF4-FFF2-40B4-BE49-F238E27FC236}">
                <a16:creationId xmlns:a16="http://schemas.microsoft.com/office/drawing/2014/main" id="{17F4AB8F-FF8E-A92F-E5BB-9231EF837F8B}"/>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1870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err="1"/>
              <a:t>Colors.kt</a:t>
            </a:r>
            <a:endParaRPr lang="en-US" dirty="0"/>
          </a:p>
          <a:p>
            <a:pPr lvl="1"/>
            <a:endParaRPr lang="en-US" dirty="0"/>
          </a:p>
          <a:p>
            <a:pPr lvl="1"/>
            <a:endParaRPr lang="en-US" dirty="0"/>
          </a:p>
          <a:p>
            <a:pPr marL="252000" lvl="1" indent="0">
              <a:buNone/>
            </a:pPr>
            <a:endParaRPr lang="en-US" dirty="0"/>
          </a:p>
          <a:p>
            <a:pPr lvl="1"/>
            <a:r>
              <a:rPr lang="en-US" dirty="0"/>
              <a:t>First two characters 0x tell the compiler that this is a hexadecimal number.</a:t>
            </a:r>
          </a:p>
          <a:p>
            <a:pPr lvl="1"/>
            <a:r>
              <a:rPr lang="en-US" dirty="0"/>
              <a:t>Second two characters, "FF" represent Transparency/Alpha in Hex.</a:t>
            </a:r>
          </a:p>
          <a:p>
            <a:pPr lvl="1"/>
            <a:r>
              <a:rPr lang="en-US" dirty="0"/>
              <a:t>The remaining six character pairs represent Red, Green, and Blue.</a:t>
            </a:r>
          </a:p>
          <a:p>
            <a:r>
              <a:rPr lang="en-US" dirty="0"/>
              <a:t>Typography (</a:t>
            </a:r>
            <a:r>
              <a:rPr lang="en-US" dirty="0" err="1"/>
              <a:t>Type.kt</a:t>
            </a:r>
            <a:r>
              <a:rPr lang="en-US" dirty="0"/>
              <a:t>)</a:t>
            </a:r>
          </a:p>
          <a:p>
            <a:pPr lvl="1"/>
            <a:endParaRPr lang="en-US" dirty="0"/>
          </a:p>
        </p:txBody>
      </p:sp>
      <p:pic>
        <p:nvPicPr>
          <p:cNvPr id="3" name="Picture 2" descr="A screenshot of a computer&#10;&#10;Description automatically generated with medium confidence">
            <a:extLst>
              <a:ext uri="{FF2B5EF4-FFF2-40B4-BE49-F238E27FC236}">
                <a16:creationId xmlns:a16="http://schemas.microsoft.com/office/drawing/2014/main" id="{752FB0B8-D0E7-3D59-1CF9-AECE04E5FCB8}"/>
              </a:ext>
            </a:extLst>
          </p:cNvPr>
          <p:cNvPicPr>
            <a:picLocks noChangeAspect="1"/>
          </p:cNvPicPr>
          <p:nvPr/>
        </p:nvPicPr>
        <p:blipFill rotWithShape="1">
          <a:blip r:embed="rId3">
            <a:extLst>
              <a:ext uri="{28A0092B-C50C-407E-A947-70E740481C1C}">
                <a14:useLocalDpi xmlns:a14="http://schemas.microsoft.com/office/drawing/2010/main" val="0"/>
              </a:ext>
            </a:extLst>
          </a:blip>
          <a:srcRect t="16220"/>
          <a:stretch/>
        </p:blipFill>
        <p:spPr>
          <a:xfrm>
            <a:off x="985043" y="1951540"/>
            <a:ext cx="4867276" cy="762581"/>
          </a:xfrm>
          <a:prstGeom prst="rect">
            <a:avLst/>
          </a:prstGeom>
        </p:spPr>
      </p:pic>
      <p:pic>
        <p:nvPicPr>
          <p:cNvPr id="8" name="Picture 7" descr="Text&#10;&#10;Description automatically generated">
            <a:extLst>
              <a:ext uri="{FF2B5EF4-FFF2-40B4-BE49-F238E27FC236}">
                <a16:creationId xmlns:a16="http://schemas.microsoft.com/office/drawing/2014/main" id="{8999877C-7F45-84D0-95E4-4D01A2763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43" y="4264818"/>
            <a:ext cx="2589557" cy="1814513"/>
          </a:xfrm>
          <a:prstGeom prst="rect">
            <a:avLst/>
          </a:prstGeom>
        </p:spPr>
      </p:pic>
      <p:sp>
        <p:nvSpPr>
          <p:cNvPr id="2" name="Rectangle 1">
            <a:extLst>
              <a:ext uri="{FF2B5EF4-FFF2-40B4-BE49-F238E27FC236}">
                <a16:creationId xmlns:a16="http://schemas.microsoft.com/office/drawing/2014/main" id="{5A1118F5-A840-7416-22CE-A1C7C668B57F}"/>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569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dissolve">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 </a:t>
            </a:r>
            <a:br>
              <a:rPr lang="en-US" dirty="0"/>
            </a:br>
            <a:r>
              <a:rPr lang="en-US" sz="2000" dirty="0">
                <a:solidFill>
                  <a:schemeClr val="tx1"/>
                </a:solidFill>
              </a:rPr>
              <a:t>Themes</a:t>
            </a:r>
          </a:p>
        </p:txBody>
      </p:sp>
      <p:sp>
        <p:nvSpPr>
          <p:cNvPr id="4" name="Content Placeholder 6">
            <a:extLst>
              <a:ext uri="{FF2B5EF4-FFF2-40B4-BE49-F238E27FC236}">
                <a16:creationId xmlns:a16="http://schemas.microsoft.com/office/drawing/2014/main" id="{E7DC45CD-71D4-33D3-C8F8-09F92D18B7E2}"/>
              </a:ext>
            </a:extLst>
          </p:cNvPr>
          <p:cNvSpPr>
            <a:spLocks noGrp="1"/>
          </p:cNvSpPr>
          <p:nvPr>
            <p:ph idx="1"/>
          </p:nvPr>
        </p:nvSpPr>
        <p:spPr>
          <a:xfrm>
            <a:off x="596901" y="1617027"/>
            <a:ext cx="10510838" cy="4054476"/>
          </a:xfrm>
        </p:spPr>
        <p:txBody>
          <a:bodyPr/>
          <a:lstStyle/>
          <a:p>
            <a:r>
              <a:rPr lang="en-US" dirty="0"/>
              <a:t>Dark and Light Theme</a:t>
            </a:r>
          </a:p>
          <a:p>
            <a:pPr lvl="1"/>
            <a:r>
              <a:rPr lang="en-US" dirty="0"/>
              <a:t>Jetpack Compose provides two default functions:</a:t>
            </a:r>
          </a:p>
          <a:p>
            <a:pPr lvl="2"/>
            <a:r>
              <a:rPr lang="en-US" i="1" dirty="0" err="1"/>
              <a:t>darkColorScheme</a:t>
            </a:r>
            <a:r>
              <a:rPr lang="en-US" dirty="0"/>
              <a:t>() – for Dark Mode</a:t>
            </a:r>
          </a:p>
          <a:p>
            <a:pPr lvl="2"/>
            <a:r>
              <a:rPr lang="en-US" i="1" dirty="0" err="1"/>
              <a:t>lightColorSheme</a:t>
            </a:r>
            <a:r>
              <a:rPr lang="en-US" dirty="0"/>
              <a:t>() – for </a:t>
            </a:r>
            <a:r>
              <a:rPr lang="en-US" dirty="0" err="1"/>
              <a:t>LightMode</a:t>
            </a:r>
            <a:endParaRPr lang="en-US" dirty="0"/>
          </a:p>
          <a:p>
            <a:pPr marL="252000" lvl="1" indent="0">
              <a:buNone/>
            </a:pPr>
            <a:endParaRPr lang="en-US" dirty="0"/>
          </a:p>
        </p:txBody>
      </p:sp>
      <p:pic>
        <p:nvPicPr>
          <p:cNvPr id="6" name="Picture 5" descr="Text&#10;&#10;Description automatically generated">
            <a:extLst>
              <a:ext uri="{FF2B5EF4-FFF2-40B4-BE49-F238E27FC236}">
                <a16:creationId xmlns:a16="http://schemas.microsoft.com/office/drawing/2014/main" id="{2996A7C6-A8B7-6906-E22A-2CEEE9CC0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99" y="3034469"/>
            <a:ext cx="3833474" cy="2359061"/>
          </a:xfrm>
          <a:prstGeom prst="rect">
            <a:avLst/>
          </a:prstGeom>
        </p:spPr>
      </p:pic>
      <p:pic>
        <p:nvPicPr>
          <p:cNvPr id="9" name="Picture 8" descr="Text&#10;&#10;Description automatically generated">
            <a:extLst>
              <a:ext uri="{FF2B5EF4-FFF2-40B4-BE49-F238E27FC236}">
                <a16:creationId xmlns:a16="http://schemas.microsoft.com/office/drawing/2014/main" id="{ACD4AF6E-566E-9F39-604B-FBDB77A29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4144" y="2082959"/>
            <a:ext cx="3825314" cy="3588544"/>
          </a:xfrm>
          <a:prstGeom prst="rect">
            <a:avLst/>
          </a:prstGeom>
        </p:spPr>
      </p:pic>
      <p:sp>
        <p:nvSpPr>
          <p:cNvPr id="2" name="Rectangle 1">
            <a:extLst>
              <a:ext uri="{FF2B5EF4-FFF2-40B4-BE49-F238E27FC236}">
                <a16:creationId xmlns:a16="http://schemas.microsoft.com/office/drawing/2014/main" id="{E1306D08-8392-9511-227E-89517B906B11}"/>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84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Demo</a:t>
            </a:r>
            <a:br>
              <a:rPr lang="en-US" dirty="0"/>
            </a:br>
            <a:endParaRPr lang="en-US" sz="2000" dirty="0">
              <a:solidFill>
                <a:schemeClr val="tx1"/>
              </a:solidFill>
            </a:endParaRPr>
          </a:p>
        </p:txBody>
      </p:sp>
      <p:pic>
        <p:nvPicPr>
          <p:cNvPr id="9" name="Content Placeholder 8" descr="A picture containing food, table, plate, wooden&#10;&#10;Description automatically generated">
            <a:extLst>
              <a:ext uri="{FF2B5EF4-FFF2-40B4-BE49-F238E27FC236}">
                <a16:creationId xmlns:a16="http://schemas.microsoft.com/office/drawing/2014/main" id="{723700BD-0FEF-4372-D303-2429D69E39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51122" y="972401"/>
            <a:ext cx="2202393" cy="4638560"/>
          </a:xfrm>
        </p:spPr>
      </p:pic>
      <p:sp>
        <p:nvSpPr>
          <p:cNvPr id="11" name="TextBox 10">
            <a:extLst>
              <a:ext uri="{FF2B5EF4-FFF2-40B4-BE49-F238E27FC236}">
                <a16:creationId xmlns:a16="http://schemas.microsoft.com/office/drawing/2014/main" id="{50435704-1805-EE6A-C867-1083BEDA11D3}"/>
              </a:ext>
            </a:extLst>
          </p:cNvPr>
          <p:cNvSpPr txBox="1"/>
          <p:nvPr/>
        </p:nvSpPr>
        <p:spPr>
          <a:xfrm>
            <a:off x="2921034" y="5610961"/>
            <a:ext cx="5862567" cy="369332"/>
          </a:xfrm>
          <a:prstGeom prst="rect">
            <a:avLst/>
          </a:prstGeom>
          <a:noFill/>
        </p:spPr>
        <p:txBody>
          <a:bodyPr wrap="none" rtlCol="0">
            <a:spAutoFit/>
          </a:bodyPr>
          <a:lstStyle/>
          <a:p>
            <a:r>
              <a:rPr lang="en-US" sz="1800" dirty="0">
                <a:hlinkClick r:id="rId4"/>
              </a:rPr>
              <a:t>https://</a:t>
            </a:r>
            <a:r>
              <a:rPr lang="en-US" sz="1800" dirty="0" err="1">
                <a:hlinkClick r:id="rId4"/>
              </a:rPr>
              <a:t>github.com</a:t>
            </a:r>
            <a:r>
              <a:rPr lang="en-US" sz="1800" dirty="0">
                <a:hlinkClick r:id="rId4"/>
              </a:rPr>
              <a:t>/sky-</a:t>
            </a:r>
            <a:r>
              <a:rPr lang="en-US" sz="1800" dirty="0" err="1">
                <a:hlinkClick r:id="rId4"/>
              </a:rPr>
              <a:t>carlos</a:t>
            </a:r>
            <a:r>
              <a:rPr lang="en-US" sz="1800" dirty="0">
                <a:hlinkClick r:id="rId4"/>
              </a:rPr>
              <a:t>-</a:t>
            </a:r>
            <a:r>
              <a:rPr lang="en-US" sz="1800" dirty="0" err="1">
                <a:hlinkClick r:id="rId4"/>
              </a:rPr>
              <a:t>peixoto</a:t>
            </a:r>
            <a:r>
              <a:rPr lang="en-US" sz="1800" dirty="0">
                <a:hlinkClick r:id="rId4"/>
              </a:rPr>
              <a:t>/</a:t>
            </a:r>
            <a:r>
              <a:rPr lang="en-US" sz="1800" dirty="0" err="1">
                <a:hlinkClick r:id="rId4"/>
              </a:rPr>
              <a:t>TechTalks</a:t>
            </a:r>
            <a:r>
              <a:rPr lang="en-US" sz="1800" dirty="0">
                <a:hlinkClick r:id="rId4"/>
              </a:rPr>
              <a:t>-Compose</a:t>
            </a:r>
            <a:endParaRPr lang="en-US" sz="1800" dirty="0"/>
          </a:p>
        </p:txBody>
      </p:sp>
      <p:sp>
        <p:nvSpPr>
          <p:cNvPr id="2" name="Rectangle 1">
            <a:extLst>
              <a:ext uri="{FF2B5EF4-FFF2-40B4-BE49-F238E27FC236}">
                <a16:creationId xmlns:a16="http://schemas.microsoft.com/office/drawing/2014/main" id="{78B000E5-0EAB-177D-53B9-6FBE6BA55335}"/>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8490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Conclusion</a:t>
            </a:r>
            <a:br>
              <a:rPr lang="en-US" dirty="0"/>
            </a:br>
            <a:endParaRPr lang="en-US" sz="2000" dirty="0">
              <a:solidFill>
                <a:schemeClr val="tx1"/>
              </a:solidFill>
            </a:endParaRPr>
          </a:p>
        </p:txBody>
      </p:sp>
      <p:sp>
        <p:nvSpPr>
          <p:cNvPr id="7" name="Content Placeholder 6"/>
          <p:cNvSpPr>
            <a:spLocks noGrp="1"/>
          </p:cNvSpPr>
          <p:nvPr>
            <p:ph idx="1"/>
          </p:nvPr>
        </p:nvSpPr>
        <p:spPr/>
        <p:txBody>
          <a:bodyPr/>
          <a:lstStyle/>
          <a:p>
            <a:r>
              <a:rPr lang="en-GB" b="0" i="0" dirty="0">
                <a:solidFill>
                  <a:srgbClr val="292929"/>
                </a:solidFill>
                <a:effectLst/>
                <a:latin typeface="Sky Text" panose="020B0506040202020204" pitchFamily="34" charset="0"/>
              </a:rPr>
              <a:t>Jetpack Compose is a ”great” new way of Android UI development.</a:t>
            </a:r>
          </a:p>
          <a:p>
            <a:r>
              <a:rPr lang="en-US" dirty="0">
                <a:latin typeface="Sky Text" panose="020B0506040202020204" pitchFamily="34" charset="0"/>
              </a:rPr>
              <a:t>Less Code</a:t>
            </a:r>
          </a:p>
          <a:p>
            <a:r>
              <a:rPr lang="en-US" dirty="0">
                <a:latin typeface="Sky Text" panose="020B0506040202020204" pitchFamily="34" charset="0"/>
              </a:rPr>
              <a:t>More understandable code</a:t>
            </a:r>
          </a:p>
          <a:p>
            <a:r>
              <a:rPr lang="en-US" dirty="0">
                <a:latin typeface="Sky Text" panose="020B0506040202020204" pitchFamily="34" charset="0"/>
              </a:rPr>
              <a:t>Managing State</a:t>
            </a:r>
          </a:p>
          <a:p>
            <a:r>
              <a:rPr lang="en-US" dirty="0">
                <a:latin typeface="Sky Text" panose="020B0506040202020204" pitchFamily="34" charset="0"/>
              </a:rPr>
              <a:t>Compatible to all existing code</a:t>
            </a:r>
          </a:p>
          <a:p>
            <a:r>
              <a:rPr lang="en-US" dirty="0">
                <a:latin typeface="Sky Text" panose="020B0506040202020204" pitchFamily="34" charset="0"/>
              </a:rPr>
              <a:t>No Adapters! :D with </a:t>
            </a:r>
            <a:r>
              <a:rPr lang="en-US" i="1" dirty="0" err="1">
                <a:latin typeface="Sky Text" panose="020B0506040202020204" pitchFamily="34" charset="0"/>
              </a:rPr>
              <a:t>lazyRow</a:t>
            </a:r>
            <a:r>
              <a:rPr lang="en-US" dirty="0">
                <a:latin typeface="Sky Text" panose="020B0506040202020204" pitchFamily="34" charset="0"/>
              </a:rPr>
              <a:t> and </a:t>
            </a:r>
            <a:r>
              <a:rPr lang="en-US" i="1" dirty="0" err="1">
                <a:latin typeface="Sky Text" panose="020B0506040202020204" pitchFamily="34" charset="0"/>
              </a:rPr>
              <a:t>lazyColumn</a:t>
            </a:r>
            <a:endParaRPr lang="en-US" i="1" dirty="0">
              <a:latin typeface="Sky Text" panose="020B0506040202020204" pitchFamily="34" charset="0"/>
            </a:endParaRPr>
          </a:p>
          <a:p>
            <a:r>
              <a:rPr lang="en-US" dirty="0">
                <a:latin typeface="Sky Text" panose="020B0506040202020204" pitchFamily="34" charset="0"/>
              </a:rPr>
              <a:t>Fast development and fast to run… </a:t>
            </a:r>
            <a:r>
              <a:rPr lang="en-US" i="1" dirty="0">
                <a:latin typeface="Sky Text" panose="020B0506040202020204" pitchFamily="34" charset="0"/>
              </a:rPr>
              <a:t>(as seen on </a:t>
            </a:r>
            <a:r>
              <a:rPr lang="en-US" i="1" dirty="0">
                <a:latin typeface="Sky Text" panose="020B0506040202020204" pitchFamily="34" charset="0"/>
                <a:hlinkClick r:id="rId3"/>
              </a:rPr>
              <a:t>internet</a:t>
            </a:r>
            <a:r>
              <a:rPr lang="en-US" i="1" dirty="0">
                <a:latin typeface="Sky Text" panose="020B0506040202020204" pitchFamily="34" charset="0"/>
              </a:rPr>
              <a:t>)</a:t>
            </a:r>
          </a:p>
        </p:txBody>
      </p:sp>
      <p:sp>
        <p:nvSpPr>
          <p:cNvPr id="2" name="Rectangle 1">
            <a:extLst>
              <a:ext uri="{FF2B5EF4-FFF2-40B4-BE49-F238E27FC236}">
                <a16:creationId xmlns:a16="http://schemas.microsoft.com/office/drawing/2014/main" id="{793AFB07-BCC0-DE47-2061-A6C7B3B89944}"/>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2125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444500"/>
          </a:xfrm>
        </p:spPr>
        <p:txBody>
          <a:bodyPr/>
          <a:lstStyle/>
          <a:p>
            <a:r>
              <a:rPr lang="en-US" dirty="0"/>
              <a:t>Bibliography</a:t>
            </a:r>
            <a:endParaRPr lang="en-US" sz="2000" dirty="0">
              <a:solidFill>
                <a:schemeClr val="tx1"/>
              </a:solidFill>
            </a:endParaRPr>
          </a:p>
        </p:txBody>
      </p:sp>
      <p:sp>
        <p:nvSpPr>
          <p:cNvPr id="7" name="Content Placeholder 6"/>
          <p:cNvSpPr>
            <a:spLocks noGrp="1"/>
          </p:cNvSpPr>
          <p:nvPr>
            <p:ph idx="1"/>
          </p:nvPr>
        </p:nvSpPr>
        <p:spPr/>
        <p:txBody>
          <a:bodyPr/>
          <a:lstStyle/>
          <a:p>
            <a:r>
              <a:rPr lang="en-US" dirty="0">
                <a:hlinkClick r:id="rId3"/>
              </a:rPr>
              <a:t>https://developer.android.com/jetpack/compose</a:t>
            </a:r>
            <a:endParaRPr lang="en-US" dirty="0"/>
          </a:p>
          <a:p>
            <a:r>
              <a:rPr lang="en-US" dirty="0">
                <a:hlinkClick r:id="rId4"/>
              </a:rPr>
              <a:t>https://developer.android.com/codelabs/jetpack-compose-basics</a:t>
            </a:r>
            <a:endParaRPr lang="en-US" dirty="0"/>
          </a:p>
          <a:p>
            <a:r>
              <a:rPr lang="en-US" dirty="0">
                <a:hlinkClick r:id="rId5"/>
              </a:rPr>
              <a:t>https://medium.com/androiddevelopers/understanding-jetpack-compose-part-1-of-2-ca316fe39050</a:t>
            </a:r>
            <a:endParaRPr lang="en-US" dirty="0"/>
          </a:p>
          <a:p>
            <a:r>
              <a:rPr lang="en-US" dirty="0">
                <a:hlinkClick r:id="rId6"/>
              </a:rPr>
              <a:t>https://www.jetpackcompose.net</a:t>
            </a:r>
            <a:endParaRPr lang="en-US" dirty="0"/>
          </a:p>
          <a:p>
            <a:r>
              <a:rPr lang="en-US" dirty="0">
                <a:hlinkClick r:id="rId7"/>
              </a:rPr>
              <a:t>https://www.raywenderlich.com/31473074-interoperability-with-jetpack-compose</a:t>
            </a:r>
            <a:endParaRPr lang="en-US" dirty="0"/>
          </a:p>
          <a:p>
            <a:r>
              <a:rPr lang="en-US" dirty="0">
                <a:hlinkClick r:id="rId8"/>
              </a:rPr>
              <a:t>https://github.com/vinaygaba/Learn-Jetpack-Compose-By-Example</a:t>
            </a:r>
            <a:endParaRPr lang="en-US" dirty="0"/>
          </a:p>
          <a:p>
            <a:r>
              <a:rPr lang="en-US" dirty="0">
                <a:hlinkClick r:id="rId9"/>
              </a:rPr>
              <a:t>https://github.com/android/compose-samples</a:t>
            </a:r>
            <a:endParaRPr lang="en-US" dirty="0"/>
          </a:p>
          <a:p>
            <a:r>
              <a:rPr lang="en-US" dirty="0">
                <a:hlinkClick r:id="rId10"/>
              </a:rPr>
              <a:t>https://blog.kotlin-academy.com/say-hello-to-jetpack-compose-and-compare-with-xml-6bc6053aec13</a:t>
            </a:r>
            <a:endParaRPr lang="en-US" dirty="0"/>
          </a:p>
          <a:p>
            <a:r>
              <a:rPr lang="en-US" dirty="0">
                <a:hlinkClick r:id="rId11"/>
              </a:rPr>
              <a:t>https://www.linkedin.com/learning/android-studio-essential-training-14266841/create-an-app-with-jetpack-compose?autoplay=true&amp;u=2007908</a:t>
            </a:r>
            <a:endParaRPr lang="en-US" dirty="0"/>
          </a:p>
          <a:p>
            <a:endParaRPr lang="en-US" dirty="0"/>
          </a:p>
          <a:p>
            <a:endParaRPr lang="en-US" dirty="0"/>
          </a:p>
        </p:txBody>
      </p:sp>
      <p:sp>
        <p:nvSpPr>
          <p:cNvPr id="2" name="Rectangle 1">
            <a:extLst>
              <a:ext uri="{FF2B5EF4-FFF2-40B4-BE49-F238E27FC236}">
                <a16:creationId xmlns:a16="http://schemas.microsoft.com/office/drawing/2014/main" id="{FA0267DF-480E-6C85-F21D-3A903EF8E405}"/>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681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 sitting, piece, cutting&#10;&#10;Description automatically generated">
            <a:extLst>
              <a:ext uri="{FF2B5EF4-FFF2-40B4-BE49-F238E27FC236}">
                <a16:creationId xmlns:a16="http://schemas.microsoft.com/office/drawing/2014/main" id="{51F8BB7C-AB1F-F24A-94B8-382265CB86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 y="0"/>
            <a:ext cx="11703756" cy="6583363"/>
          </a:xfrm>
          <a:prstGeom prst="rect">
            <a:avLst/>
          </a:prstGeom>
          <a:noFill/>
          <a:ln>
            <a:noFill/>
          </a:ln>
        </p:spPr>
      </p:pic>
      <p:sp>
        <p:nvSpPr>
          <p:cNvPr id="4" name="Title 13">
            <a:extLst>
              <a:ext uri="{FF2B5EF4-FFF2-40B4-BE49-F238E27FC236}">
                <a16:creationId xmlns:a16="http://schemas.microsoft.com/office/drawing/2014/main" id="{EFEE576C-BA99-E24D-5A48-33674126CDD2}"/>
              </a:ext>
            </a:extLst>
          </p:cNvPr>
          <p:cNvSpPr txBox="1">
            <a:spLocks/>
          </p:cNvSpPr>
          <p:nvPr/>
        </p:nvSpPr>
        <p:spPr>
          <a:xfrm>
            <a:off x="596900" y="5423435"/>
            <a:ext cx="10510839" cy="944596"/>
          </a:xfrm>
          <a:prstGeom prst="rect">
            <a:avLst/>
          </a:prstGeom>
        </p:spPr>
        <p:txBody>
          <a:bodyPr anchor="ct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pPr algn="r"/>
            <a:r>
              <a:rPr lang="en-US" sz="6600" dirty="0">
                <a:solidFill>
                  <a:schemeClr val="bg1"/>
                </a:solidFill>
              </a:rPr>
              <a:t>Questions?</a:t>
            </a:r>
          </a:p>
        </p:txBody>
      </p:sp>
    </p:spTree>
    <p:extLst>
      <p:ext uri="{BB962C8B-B14F-4D97-AF65-F5344CB8AC3E}">
        <p14:creationId xmlns:p14="http://schemas.microsoft.com/office/powerpoint/2010/main" val="2018241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a:extLst>
              <a:ext uri="{FF2B5EF4-FFF2-40B4-BE49-F238E27FC236}">
                <a16:creationId xmlns:a16="http://schemas.microsoft.com/office/drawing/2014/main" id="{EFEE576C-BA99-E24D-5A48-33674126CDD2}"/>
              </a:ext>
            </a:extLst>
          </p:cNvPr>
          <p:cNvSpPr txBox="1">
            <a:spLocks/>
          </p:cNvSpPr>
          <p:nvPr/>
        </p:nvSpPr>
        <p:spPr>
          <a:xfrm>
            <a:off x="596900" y="5423435"/>
            <a:ext cx="10510839" cy="944596"/>
          </a:xfrm>
          <a:prstGeom prst="rect">
            <a:avLst/>
          </a:prstGeom>
        </p:spPr>
        <p:txBody>
          <a:bodyPr anchor="ctr"/>
          <a:lstStyle>
            <a:lvl1pPr marL="0" algn="l" defTabSz="1170356" rtl="0" eaLnBrk="1" latinLnBrk="0" hangingPunct="1">
              <a:lnSpc>
                <a:spcPct val="80000"/>
              </a:lnSpc>
              <a:spcBef>
                <a:spcPts val="768"/>
              </a:spcBef>
              <a:spcAft>
                <a:spcPts val="0"/>
              </a:spcAft>
              <a:buNone/>
              <a:defRPr lang="en-GB" sz="2800" kern="1200" dirty="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pPr algn="r"/>
            <a:r>
              <a:rPr lang="en-US" sz="6600" dirty="0">
                <a:solidFill>
                  <a:schemeClr val="bg1"/>
                </a:solidFill>
              </a:rPr>
              <a:t>Questions?</a:t>
            </a:r>
          </a:p>
        </p:txBody>
      </p:sp>
      <p:pic>
        <p:nvPicPr>
          <p:cNvPr id="6" name="Picture 5" descr="A picture containing text&#10;&#10;Description automatically generated">
            <a:extLst>
              <a:ext uri="{FF2B5EF4-FFF2-40B4-BE49-F238E27FC236}">
                <a16:creationId xmlns:a16="http://schemas.microsoft.com/office/drawing/2014/main" id="{CF7395E4-C6EC-6884-4B89-5ED234B16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5011"/>
            <a:ext cx="5372132" cy="3693340"/>
          </a:xfrm>
          <a:prstGeom prst="rect">
            <a:avLst/>
          </a:prstGeom>
        </p:spPr>
      </p:pic>
      <p:pic>
        <p:nvPicPr>
          <p:cNvPr id="9" name="Picture 8" descr="Qr code&#10;&#10;Description automatically generated">
            <a:extLst>
              <a:ext uri="{FF2B5EF4-FFF2-40B4-BE49-F238E27FC236}">
                <a16:creationId xmlns:a16="http://schemas.microsoft.com/office/drawing/2014/main" id="{3EBEACE3-6EA7-55D1-CE91-1B4BDE4AE573}"/>
              </a:ext>
            </a:extLst>
          </p:cNvPr>
          <p:cNvPicPr>
            <a:picLocks noChangeAspect="1"/>
          </p:cNvPicPr>
          <p:nvPr/>
        </p:nvPicPr>
        <p:blipFill rotWithShape="1">
          <a:blip r:embed="rId4">
            <a:extLst>
              <a:ext uri="{28A0092B-C50C-407E-A947-70E740481C1C}">
                <a14:useLocalDpi xmlns:a14="http://schemas.microsoft.com/office/drawing/2010/main" val="0"/>
              </a:ext>
            </a:extLst>
          </a:blip>
          <a:srcRect b="744"/>
          <a:stretch/>
        </p:blipFill>
        <p:spPr>
          <a:xfrm>
            <a:off x="5135130" y="-49718"/>
            <a:ext cx="6682797" cy="6729651"/>
          </a:xfrm>
          <a:prstGeom prst="rect">
            <a:avLst/>
          </a:prstGeom>
        </p:spPr>
      </p:pic>
      <p:sp>
        <p:nvSpPr>
          <p:cNvPr id="14" name="Rectangle 13">
            <a:extLst>
              <a:ext uri="{FF2B5EF4-FFF2-40B4-BE49-F238E27FC236}">
                <a16:creationId xmlns:a16="http://schemas.microsoft.com/office/drawing/2014/main" id="{3C45098D-A40F-913E-E803-A749A310DC97}"/>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3358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endParaRPr lang="en-US" sz="2000" dirty="0">
              <a:solidFill>
                <a:schemeClr val="tx1"/>
              </a:solidFill>
            </a:endParaRPr>
          </a:p>
        </p:txBody>
      </p:sp>
      <p:sp>
        <p:nvSpPr>
          <p:cNvPr id="7" name="Content Placeholder 6"/>
          <p:cNvSpPr>
            <a:spLocks noGrp="1"/>
          </p:cNvSpPr>
          <p:nvPr>
            <p:ph idx="1"/>
          </p:nvPr>
        </p:nvSpPr>
        <p:spPr>
          <a:xfrm>
            <a:off x="596899" y="1793479"/>
            <a:ext cx="10510838" cy="2996403"/>
          </a:xfrm>
        </p:spPr>
        <p:txBody>
          <a:bodyPr anchor="ctr"/>
          <a:lstStyle/>
          <a:p>
            <a:pPr marL="0" lvl="0" indent="0" algn="ctr">
              <a:buNone/>
            </a:pPr>
            <a:r>
              <a:rPr lang="en-US" sz="2800" dirty="0">
                <a:solidFill>
                  <a:schemeClr val="tx1"/>
                </a:solidFill>
                <a:ea typeface="Sky Text Medium" charset="0"/>
                <a:cs typeface="Sky Text Medium" charset="0"/>
              </a:rPr>
              <a:t>What is Android Jetpack Compose?</a:t>
            </a:r>
            <a:br>
              <a:rPr lang="en-US" sz="2800" dirty="0">
                <a:solidFill>
                  <a:schemeClr val="tx1"/>
                </a:solidFill>
                <a:ea typeface="Sky Text Medium" charset="0"/>
                <a:cs typeface="Sky Text Medium" charset="0"/>
              </a:rPr>
            </a:br>
            <a:br>
              <a:rPr lang="en-US" sz="2800" dirty="0">
                <a:solidFill>
                  <a:schemeClr val="tx1"/>
                </a:solidFill>
                <a:ea typeface="Sky Text Medium" charset="0"/>
                <a:cs typeface="Sky Text Medium" charset="0"/>
              </a:rPr>
            </a:br>
            <a:endParaRPr lang="en-US" sz="2800" i="1" dirty="0"/>
          </a:p>
        </p:txBody>
      </p:sp>
      <p:pic>
        <p:nvPicPr>
          <p:cNvPr id="3" name="Picture 2" descr="Qr code&#10;&#10;Description automatically generated">
            <a:extLst>
              <a:ext uri="{FF2B5EF4-FFF2-40B4-BE49-F238E27FC236}">
                <a16:creationId xmlns:a16="http://schemas.microsoft.com/office/drawing/2014/main" id="{C5FF1E4A-3D24-33FA-99A3-208C2930A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615" y="3165758"/>
            <a:ext cx="2833405" cy="2833405"/>
          </a:xfrm>
          <a:prstGeom prst="rect">
            <a:avLst/>
          </a:prstGeom>
        </p:spPr>
      </p:pic>
      <p:sp>
        <p:nvSpPr>
          <p:cNvPr id="6" name="Rectangle 5">
            <a:extLst>
              <a:ext uri="{FF2B5EF4-FFF2-40B4-BE49-F238E27FC236}">
                <a16:creationId xmlns:a16="http://schemas.microsoft.com/office/drawing/2014/main" id="{B489C3A3-8331-E106-6F38-FA40AA4304BE}"/>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5394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p:txBody>
          <a:bodyPr anchor="ctr"/>
          <a:lstStyle/>
          <a:p>
            <a:pPr marL="0" lvl="0" indent="0" algn="ctr">
              <a:buNone/>
            </a:pPr>
            <a:r>
              <a:rPr lang="en-GB" b="0" i="1" dirty="0">
                <a:solidFill>
                  <a:srgbClr val="202124"/>
                </a:solidFill>
                <a:effectLst/>
                <a:latin typeface="Sky Text" panose="020B0506040202020204" pitchFamily="34" charset="0"/>
              </a:rPr>
              <a:t>Jetpack Compose is Android’s modern toolkit for building native UI. It simplifies and accelerates UI development on Android. Quickly bring your app to life with less code, powerful tools, and intuitive Kotlin APIs.</a:t>
            </a:r>
          </a:p>
        </p:txBody>
      </p:sp>
      <p:sp>
        <p:nvSpPr>
          <p:cNvPr id="2" name="Rectangle 1">
            <a:extLst>
              <a:ext uri="{FF2B5EF4-FFF2-40B4-BE49-F238E27FC236}">
                <a16:creationId xmlns:a16="http://schemas.microsoft.com/office/drawing/2014/main" id="{DFC61781-48DA-B8E7-6FD3-5D5A2CEEC21B}"/>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5470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a:xfrm>
            <a:off x="596901" y="1617026"/>
            <a:ext cx="10510838" cy="4256235"/>
          </a:xfrm>
        </p:spPr>
        <p:txBody>
          <a:bodyPr anchor="t"/>
          <a:lstStyle/>
          <a:p>
            <a:pPr algn="just"/>
            <a:r>
              <a:rPr lang="en-GB" b="1" dirty="0">
                <a:solidFill>
                  <a:srgbClr val="202124"/>
                </a:solidFill>
                <a:effectLst/>
                <a:latin typeface="Sky Text" panose="020B0506040202020204" pitchFamily="34" charset="0"/>
              </a:rPr>
              <a:t>Less Code</a:t>
            </a:r>
          </a:p>
          <a:p>
            <a:pPr lvl="1" algn="just"/>
            <a:r>
              <a:rPr lang="en-GB" dirty="0">
                <a:solidFill>
                  <a:srgbClr val="202124"/>
                </a:solidFill>
                <a:latin typeface="Sky Text" panose="020B0506040202020204" pitchFamily="34" charset="0"/>
              </a:rPr>
              <a:t>Do more with less code and avoid entire classes of bugs, so code is simple and easy to maintain.</a:t>
            </a:r>
          </a:p>
          <a:p>
            <a:pPr lvl="1" algn="just"/>
            <a:r>
              <a:rPr lang="en-GB" b="0" dirty="0">
                <a:solidFill>
                  <a:srgbClr val="202124"/>
                </a:solidFill>
                <a:effectLst/>
                <a:latin typeface="Sky Text" panose="020B0506040202020204" pitchFamily="34" charset="0"/>
              </a:rPr>
              <a:t>Easy to review and understand</a:t>
            </a:r>
          </a:p>
          <a:p>
            <a:pPr lvl="1" algn="just"/>
            <a:r>
              <a:rPr lang="en-GB" dirty="0">
                <a:solidFill>
                  <a:srgbClr val="202124"/>
                </a:solidFill>
                <a:latin typeface="Sky Text" panose="020B0506040202020204" pitchFamily="34" charset="0"/>
              </a:rPr>
              <a:t>Only in Kotlin, rather than having it split between Kotlin and XML</a:t>
            </a:r>
          </a:p>
        </p:txBody>
      </p:sp>
      <p:pic>
        <p:nvPicPr>
          <p:cNvPr id="3" name="Picture 2" descr="Text&#10;&#10;Description automatically generated">
            <a:extLst>
              <a:ext uri="{FF2B5EF4-FFF2-40B4-BE49-F238E27FC236}">
                <a16:creationId xmlns:a16="http://schemas.microsoft.com/office/drawing/2014/main" id="{A5F8DEF7-C3FD-C9C0-65D0-4789868C2453}"/>
              </a:ext>
            </a:extLst>
          </p:cNvPr>
          <p:cNvPicPr>
            <a:picLocks noChangeAspect="1"/>
          </p:cNvPicPr>
          <p:nvPr/>
        </p:nvPicPr>
        <p:blipFill rotWithShape="1">
          <a:blip r:embed="rId3">
            <a:extLst>
              <a:ext uri="{28A0092B-C50C-407E-A947-70E740481C1C}">
                <a14:useLocalDpi xmlns:a14="http://schemas.microsoft.com/office/drawing/2010/main" val="0"/>
              </a:ext>
            </a:extLst>
          </a:blip>
          <a:srcRect l="6281" t="20087" r="7112" b="20009"/>
          <a:stretch/>
        </p:blipFill>
        <p:spPr>
          <a:xfrm>
            <a:off x="5975997" y="3847380"/>
            <a:ext cx="4988678" cy="1118957"/>
          </a:xfrm>
          <a:prstGeom prst="rect">
            <a:avLst/>
          </a:prstGeom>
        </p:spPr>
      </p:pic>
      <p:pic>
        <p:nvPicPr>
          <p:cNvPr id="6" name="Picture 5" descr="Text&#10;&#10;Description automatically generated">
            <a:extLst>
              <a:ext uri="{FF2B5EF4-FFF2-40B4-BE49-F238E27FC236}">
                <a16:creationId xmlns:a16="http://schemas.microsoft.com/office/drawing/2014/main" id="{74F4813D-014C-FDBE-3ED2-5D2AA87D1917}"/>
              </a:ext>
            </a:extLst>
          </p:cNvPr>
          <p:cNvPicPr>
            <a:picLocks noChangeAspect="1"/>
          </p:cNvPicPr>
          <p:nvPr/>
        </p:nvPicPr>
        <p:blipFill rotWithShape="1">
          <a:blip r:embed="rId4">
            <a:extLst>
              <a:ext uri="{28A0092B-C50C-407E-A947-70E740481C1C}">
                <a14:useLocalDpi xmlns:a14="http://schemas.microsoft.com/office/drawing/2010/main" val="0"/>
              </a:ext>
            </a:extLst>
          </a:blip>
          <a:srcRect l="6673" t="11687" r="6720" b="11217"/>
          <a:stretch/>
        </p:blipFill>
        <p:spPr>
          <a:xfrm>
            <a:off x="739963" y="3291681"/>
            <a:ext cx="4076700" cy="2110023"/>
          </a:xfrm>
          <a:prstGeom prst="rect">
            <a:avLst/>
          </a:prstGeom>
        </p:spPr>
      </p:pic>
      <p:sp>
        <p:nvSpPr>
          <p:cNvPr id="2" name="Rectangle 1">
            <a:extLst>
              <a:ext uri="{FF2B5EF4-FFF2-40B4-BE49-F238E27FC236}">
                <a16:creationId xmlns:a16="http://schemas.microsoft.com/office/drawing/2014/main" id="{A72B9BC9-BEFC-73A1-6555-FF1ACECC703E}"/>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35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a:xfrm>
            <a:off x="596901" y="1617026"/>
            <a:ext cx="10510838" cy="4256235"/>
          </a:xfrm>
        </p:spPr>
        <p:txBody>
          <a:bodyPr anchor="t"/>
          <a:lstStyle/>
          <a:p>
            <a:pPr algn="just"/>
            <a:r>
              <a:rPr lang="en-GB" b="1" dirty="0">
                <a:solidFill>
                  <a:srgbClr val="202124"/>
                </a:solidFill>
                <a:effectLst/>
                <a:latin typeface="Sky Text" panose="020B0506040202020204" pitchFamily="34" charset="0"/>
              </a:rPr>
              <a:t>Less Code</a:t>
            </a:r>
          </a:p>
          <a:p>
            <a:pPr lvl="1" algn="just"/>
            <a:r>
              <a:rPr lang="en-GB" dirty="0">
                <a:solidFill>
                  <a:srgbClr val="202124"/>
                </a:solidFill>
                <a:latin typeface="Sky Text" panose="020B0506040202020204" pitchFamily="34" charset="0"/>
              </a:rPr>
              <a:t>Do more with less code and avoid entire classes of bugs, so code is simple and easy to maintain.</a:t>
            </a:r>
          </a:p>
          <a:p>
            <a:pPr lvl="1" algn="just"/>
            <a:r>
              <a:rPr lang="en-GB" b="0" dirty="0">
                <a:solidFill>
                  <a:srgbClr val="202124"/>
                </a:solidFill>
                <a:effectLst/>
                <a:latin typeface="Sky Text" panose="020B0506040202020204" pitchFamily="34" charset="0"/>
              </a:rPr>
              <a:t>Easy to review and understand</a:t>
            </a:r>
          </a:p>
          <a:p>
            <a:pPr lvl="1" algn="just"/>
            <a:r>
              <a:rPr lang="en-GB" dirty="0">
                <a:solidFill>
                  <a:srgbClr val="202124"/>
                </a:solidFill>
                <a:latin typeface="Sky Text" panose="020B0506040202020204" pitchFamily="34" charset="0"/>
              </a:rPr>
              <a:t>Only in Kotlin, rather than having it split between Kotlin and XML</a:t>
            </a:r>
          </a:p>
          <a:p>
            <a:pPr algn="just"/>
            <a:r>
              <a:rPr lang="en-GB" b="1" dirty="0">
                <a:solidFill>
                  <a:srgbClr val="202124"/>
                </a:solidFill>
                <a:latin typeface="Sky Text" panose="020B0506040202020204" pitchFamily="34" charset="0"/>
              </a:rPr>
              <a:t>Intuitive</a:t>
            </a:r>
          </a:p>
          <a:p>
            <a:pPr lvl="1" algn="just"/>
            <a:r>
              <a:rPr lang="en-GB" dirty="0">
                <a:solidFill>
                  <a:srgbClr val="202124"/>
                </a:solidFill>
                <a:latin typeface="Sky Text" panose="020B0506040202020204" pitchFamily="34" charset="0"/>
              </a:rPr>
              <a:t>Just describe your UI, Compose takes care of the rest. </a:t>
            </a:r>
          </a:p>
          <a:p>
            <a:pPr lvl="1" algn="just"/>
            <a:r>
              <a:rPr lang="en-GB" dirty="0">
                <a:solidFill>
                  <a:srgbClr val="202124"/>
                </a:solidFill>
                <a:latin typeface="Sky Text" panose="020B0506040202020204" pitchFamily="34" charset="0"/>
              </a:rPr>
              <a:t>As App State changes, your UI automatically updates.</a:t>
            </a:r>
          </a:p>
          <a:p>
            <a:pPr algn="just"/>
            <a:r>
              <a:rPr lang="en-GB" b="1" dirty="0">
                <a:solidFill>
                  <a:srgbClr val="202124"/>
                </a:solidFill>
                <a:effectLst/>
                <a:latin typeface="Sky Text" panose="020B0506040202020204" pitchFamily="34" charset="0"/>
              </a:rPr>
              <a:t>Accelerate Development</a:t>
            </a:r>
          </a:p>
          <a:p>
            <a:pPr lvl="1" algn="just"/>
            <a:r>
              <a:rPr lang="en-GB" dirty="0">
                <a:solidFill>
                  <a:srgbClr val="202124"/>
                </a:solidFill>
                <a:latin typeface="Sky Text" panose="020B0506040202020204" pitchFamily="34" charset="0"/>
              </a:rPr>
              <a:t>Compatible with all existing code, so you can adopt when and where you want.</a:t>
            </a:r>
          </a:p>
          <a:p>
            <a:pPr lvl="1" algn="just"/>
            <a:r>
              <a:rPr lang="en-GB" dirty="0">
                <a:solidFill>
                  <a:srgbClr val="202124"/>
                </a:solidFill>
                <a:effectLst/>
                <a:latin typeface="Sky Text" panose="020B0506040202020204" pitchFamily="34" charset="0"/>
              </a:rPr>
              <a:t>Iterate fast with live previews and full Android Studio </a:t>
            </a:r>
            <a:r>
              <a:rPr lang="en-GB" dirty="0">
                <a:solidFill>
                  <a:srgbClr val="202124"/>
                </a:solidFill>
                <a:latin typeface="Sky Text" panose="020B0506040202020204" pitchFamily="34" charset="0"/>
              </a:rPr>
              <a:t>support.</a:t>
            </a:r>
            <a:endParaRPr lang="en-GB" dirty="0">
              <a:solidFill>
                <a:srgbClr val="202124"/>
              </a:solidFill>
              <a:effectLst/>
              <a:latin typeface="Sky Text" panose="020B0506040202020204" pitchFamily="34" charset="0"/>
            </a:endParaRPr>
          </a:p>
          <a:p>
            <a:pPr algn="just"/>
            <a:r>
              <a:rPr lang="en-GB" b="1" dirty="0">
                <a:solidFill>
                  <a:srgbClr val="202124"/>
                </a:solidFill>
                <a:latin typeface="Sky Text" panose="020B0506040202020204" pitchFamily="34" charset="0"/>
              </a:rPr>
              <a:t>Powerful</a:t>
            </a:r>
          </a:p>
          <a:p>
            <a:pPr lvl="1" algn="just"/>
            <a:r>
              <a:rPr lang="en-GB" dirty="0">
                <a:solidFill>
                  <a:srgbClr val="202124"/>
                </a:solidFill>
                <a:effectLst/>
                <a:latin typeface="Sky Text" panose="020B0506040202020204" pitchFamily="34" charset="0"/>
              </a:rPr>
              <a:t>Create beautiful Apps with direct access to the Android platform APIs and built-in support for Material design, Dark Theme, animations and more.</a:t>
            </a:r>
          </a:p>
        </p:txBody>
      </p:sp>
      <p:pic>
        <p:nvPicPr>
          <p:cNvPr id="6" name="Picture 5" descr="Graphical user interface, text, application&#10;&#10;Description automatically generated">
            <a:extLst>
              <a:ext uri="{FF2B5EF4-FFF2-40B4-BE49-F238E27FC236}">
                <a16:creationId xmlns:a16="http://schemas.microsoft.com/office/drawing/2014/main" id="{702C0468-197E-21DE-A464-BEA43652D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919" y="3138174"/>
            <a:ext cx="3377291" cy="1828163"/>
          </a:xfrm>
          <a:prstGeom prst="rect">
            <a:avLst/>
          </a:prstGeom>
        </p:spPr>
      </p:pic>
      <p:sp>
        <p:nvSpPr>
          <p:cNvPr id="2" name="Rectangle 1">
            <a:extLst>
              <a:ext uri="{FF2B5EF4-FFF2-40B4-BE49-F238E27FC236}">
                <a16:creationId xmlns:a16="http://schemas.microsoft.com/office/drawing/2014/main" id="{485B4467-7479-D745-1A20-AA69FF92D319}"/>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030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dissolve">
                                      <p:cBhvr>
                                        <p:cTn id="10" dur="500"/>
                                        <p:tgtEl>
                                          <p:spTgt spid="7">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dissolve">
                                      <p:cBhvr>
                                        <p:cTn id="13" dur="500"/>
                                        <p:tgtEl>
                                          <p:spTgt spid="7">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7">
                                            <p:txEl>
                                              <p:pRg st="9" end="9"/>
                                            </p:txEl>
                                          </p:spTgt>
                                        </p:tgtEl>
                                        <p:attrNameLst>
                                          <p:attrName>style.visibility</p:attrName>
                                        </p:attrNameLst>
                                      </p:cBhvr>
                                      <p:to>
                                        <p:strVal val="visible"/>
                                      </p:to>
                                    </p:set>
                                    <p:animEffect transition="in" filter="dissolve">
                                      <p:cBhvr>
                                        <p:cTn id="24" dur="500"/>
                                        <p:tgtEl>
                                          <p:spTgt spid="7">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dissolve">
                                      <p:cBhvr>
                                        <p:cTn id="29" dur="500"/>
                                        <p:tgtEl>
                                          <p:spTgt spid="7">
                                            <p:txEl>
                                              <p:pRg st="10" end="10"/>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7">
                                            <p:txEl>
                                              <p:pRg st="11" end="11"/>
                                            </p:txEl>
                                          </p:spTgt>
                                        </p:tgtEl>
                                        <p:attrNameLst>
                                          <p:attrName>style.visibility</p:attrName>
                                        </p:attrNameLst>
                                      </p:cBhvr>
                                      <p:to>
                                        <p:strVal val="visible"/>
                                      </p:to>
                                    </p:set>
                                    <p:animEffect transition="in" filter="dissolve">
                                      <p:cBhvr>
                                        <p:cTn id="32" dur="500"/>
                                        <p:tgtEl>
                                          <p:spTgt spid="7">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What is Android Jetpack Compose?</a:t>
            </a:r>
            <a:br>
              <a:rPr lang="en-US" sz="2000" dirty="0">
                <a:solidFill>
                  <a:schemeClr val="tx1"/>
                </a:solidFill>
                <a:ea typeface="Sky Text Medium" charset="0"/>
                <a:cs typeface="Sky Text Medium" charset="0"/>
              </a:rPr>
            </a:br>
            <a:endParaRPr lang="en-US" sz="2000" dirty="0">
              <a:solidFill>
                <a:schemeClr val="tx1"/>
              </a:solidFill>
            </a:endParaRPr>
          </a:p>
        </p:txBody>
      </p:sp>
      <p:pic>
        <p:nvPicPr>
          <p:cNvPr id="4" name="Content Placeholder 3" descr="Graphical user interface&#10;&#10;Description automatically generated">
            <a:extLst>
              <a:ext uri="{FF2B5EF4-FFF2-40B4-BE49-F238E27FC236}">
                <a16:creationId xmlns:a16="http://schemas.microsoft.com/office/drawing/2014/main" id="{6402B822-EEE7-135C-B8CD-08EC110758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3454" y="1601788"/>
            <a:ext cx="6917730" cy="4397375"/>
          </a:xfrm>
        </p:spPr>
      </p:pic>
      <p:sp>
        <p:nvSpPr>
          <p:cNvPr id="2" name="Rectangle 1">
            <a:extLst>
              <a:ext uri="{FF2B5EF4-FFF2-40B4-BE49-F238E27FC236}">
                <a16:creationId xmlns:a16="http://schemas.microsoft.com/office/drawing/2014/main" id="{C2240E14-DA9D-5DA5-9451-ADC6387B2094}"/>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590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68596-202E-014D-BF3A-0E6F09B47D45}"/>
              </a:ext>
            </a:extLst>
          </p:cNvPr>
          <p:cNvSpPr>
            <a:spLocks noGrp="1"/>
          </p:cNvSpPr>
          <p:nvPr>
            <p:ph type="title"/>
          </p:nvPr>
        </p:nvSpPr>
        <p:spPr>
          <a:xfrm>
            <a:off x="596901" y="584200"/>
            <a:ext cx="10510838" cy="1017588"/>
          </a:xfrm>
        </p:spPr>
        <p:txBody>
          <a:bodyPr/>
          <a:lstStyle/>
          <a:p>
            <a:r>
              <a:rPr lang="en-US" dirty="0"/>
              <a:t>Android Jetpack Compose</a:t>
            </a:r>
            <a:br>
              <a:rPr lang="en-US" dirty="0"/>
            </a:br>
            <a:r>
              <a:rPr lang="en-US" sz="2000" dirty="0">
                <a:solidFill>
                  <a:schemeClr val="tx1"/>
                </a:solidFill>
                <a:ea typeface="Sky Text Medium" charset="0"/>
                <a:cs typeface="Sky Text Medium" charset="0"/>
              </a:rPr>
              <a:t>The declarative programming paradigm</a:t>
            </a:r>
            <a:br>
              <a:rPr lang="en-US" sz="2000" dirty="0">
                <a:solidFill>
                  <a:schemeClr val="tx1"/>
                </a:solidFill>
                <a:ea typeface="Sky Text Medium" charset="0"/>
                <a:cs typeface="Sky Text Medium" charset="0"/>
              </a:rPr>
            </a:br>
            <a:br>
              <a:rPr lang="en-US" sz="2000" dirty="0">
                <a:solidFill>
                  <a:schemeClr val="tx1"/>
                </a:solidFill>
                <a:ea typeface="Sky Text Medium" charset="0"/>
                <a:cs typeface="Sky Text Medium" charset="0"/>
              </a:rPr>
            </a:br>
            <a:endParaRPr lang="en-US" sz="2000" dirty="0">
              <a:solidFill>
                <a:schemeClr val="tx1"/>
              </a:solidFill>
            </a:endParaRPr>
          </a:p>
        </p:txBody>
      </p:sp>
      <p:sp>
        <p:nvSpPr>
          <p:cNvPr id="7" name="Content Placeholder 6"/>
          <p:cNvSpPr>
            <a:spLocks noGrp="1"/>
          </p:cNvSpPr>
          <p:nvPr>
            <p:ph idx="1"/>
          </p:nvPr>
        </p:nvSpPr>
        <p:spPr/>
        <p:txBody>
          <a:bodyPr/>
          <a:lstStyle/>
          <a:p>
            <a:r>
              <a:rPr lang="en-GB" b="0" i="0" dirty="0">
                <a:solidFill>
                  <a:srgbClr val="202124"/>
                </a:solidFill>
                <a:effectLst/>
                <a:latin typeface="Sky Text" panose="020B0506040202020204" pitchFamily="34" charset="0"/>
              </a:rPr>
              <a:t>Android view hierarchy has been representable as a tree of UI widgets. </a:t>
            </a:r>
          </a:p>
          <a:p>
            <a:pPr lvl="1"/>
            <a:r>
              <a:rPr lang="en-GB" b="0" i="0" dirty="0">
                <a:solidFill>
                  <a:srgbClr val="202124"/>
                </a:solidFill>
                <a:effectLst/>
                <a:latin typeface="Sky Text" panose="020B0506040202020204" pitchFamily="34" charset="0"/>
              </a:rPr>
              <a:t>As the state of the app changes because of things like user interactions, the UI hierarchy needs to be updated to display the current data.</a:t>
            </a:r>
          </a:p>
          <a:p>
            <a:r>
              <a:rPr lang="en-US" dirty="0"/>
              <a:t>The most common way of updating the UI is to walk the tree using functions like </a:t>
            </a:r>
            <a:r>
              <a:rPr lang="en-US" i="1" dirty="0" err="1"/>
              <a:t>findViewById</a:t>
            </a:r>
            <a:r>
              <a:rPr lang="en-US" i="1" dirty="0"/>
              <a:t>(), </a:t>
            </a:r>
          </a:p>
          <a:p>
            <a:pPr lvl="1"/>
            <a:r>
              <a:rPr lang="en-US" dirty="0"/>
              <a:t>change nodes by calling methods like </a:t>
            </a:r>
            <a:r>
              <a:rPr lang="en-US" i="1" dirty="0" err="1"/>
              <a:t>button.setText</a:t>
            </a:r>
            <a:r>
              <a:rPr lang="en-US" i="1" dirty="0"/>
              <a:t>(String), </a:t>
            </a:r>
            <a:r>
              <a:rPr lang="en-US" i="1" dirty="0" err="1"/>
              <a:t>container.addChild</a:t>
            </a:r>
            <a:r>
              <a:rPr lang="en-US" i="1" dirty="0"/>
              <a:t>(View), or </a:t>
            </a:r>
            <a:r>
              <a:rPr lang="en-US" i="1" dirty="0" err="1"/>
              <a:t>img.setImageBitmap</a:t>
            </a:r>
            <a:r>
              <a:rPr lang="en-US" i="1" dirty="0"/>
              <a:t>(Bitmap). </a:t>
            </a:r>
          </a:p>
          <a:p>
            <a:pPr lvl="1"/>
            <a:r>
              <a:rPr lang="en-US" dirty="0"/>
              <a:t>These methods change the internal state of the widget.</a:t>
            </a:r>
          </a:p>
          <a:p>
            <a:pPr lvl="1"/>
            <a:endParaRPr lang="en-US" dirty="0"/>
          </a:p>
          <a:p>
            <a:r>
              <a:rPr lang="en-US" dirty="0"/>
              <a:t>Likelihood of errors</a:t>
            </a:r>
          </a:p>
          <a:p>
            <a:pPr lvl="1"/>
            <a:r>
              <a:rPr lang="en-US" dirty="0"/>
              <a:t>Piece of data is rendered in multiples places</a:t>
            </a:r>
          </a:p>
          <a:p>
            <a:pPr lvl="1"/>
            <a:r>
              <a:rPr lang="en-US" dirty="0"/>
              <a:t>Creation of illegal States</a:t>
            </a:r>
          </a:p>
          <a:p>
            <a:pPr lvl="1"/>
            <a:r>
              <a:rPr lang="en-US" dirty="0"/>
              <a:t>Ex: Try to set a value of a node that was just removed from the UI</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r>
              <a:rPr lang="en-US" dirty="0"/>
              <a:t>In Compose declarative approach, widgets are relatively stateless and do not expose setter or getter functions. In fact, widgets are not exposed as objects. You update the UI by calling the same composable function with different arguments. </a:t>
            </a:r>
          </a:p>
        </p:txBody>
      </p:sp>
      <p:sp>
        <p:nvSpPr>
          <p:cNvPr id="2" name="Rectangle 1">
            <a:extLst>
              <a:ext uri="{FF2B5EF4-FFF2-40B4-BE49-F238E27FC236}">
                <a16:creationId xmlns:a16="http://schemas.microsoft.com/office/drawing/2014/main" id="{5E396937-C1B5-3C58-BBCA-600D2065F681}"/>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057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dissolve">
                                      <p:cBhvr>
                                        <p:cTn id="7" dur="500"/>
                                        <p:tgtEl>
                                          <p:spTgt spid="7">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animEffect transition="in" filter="dissolve">
                                      <p:cBhvr>
                                        <p:cTn id="10" dur="500"/>
                                        <p:tgtEl>
                                          <p:spTgt spid="7">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animEffect transition="in" filter="dissolve">
                                      <p:cBhvr>
                                        <p:cTn id="13" dur="500"/>
                                        <p:tgtEl>
                                          <p:spTgt spid="7">
                                            <p:txEl>
                                              <p:pRg st="8" end="8"/>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xEl>
                                              <p:pRg st="9" end="9"/>
                                            </p:txEl>
                                          </p:spTgt>
                                        </p:tgtEl>
                                        <p:attrNameLst>
                                          <p:attrName>style.visibility</p:attrName>
                                        </p:attrNameLst>
                                      </p:cBhvr>
                                      <p:to>
                                        <p:strVal val="visible"/>
                                      </p:to>
                                    </p:set>
                                    <p:animEffect transition="in" filter="dissolve">
                                      <p:cBhvr>
                                        <p:cTn id="1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96901" y="1420654"/>
            <a:ext cx="5956299" cy="4250849"/>
          </a:xfrm>
        </p:spPr>
        <p:txBody>
          <a:bodyPr/>
          <a:lstStyle/>
          <a:p>
            <a:r>
              <a:rPr lang="en-US" dirty="0"/>
              <a:t>Widgets are relatively stateless and do not expose setter or getter functions</a:t>
            </a:r>
          </a:p>
          <a:p>
            <a:r>
              <a:rPr lang="en-US" dirty="0"/>
              <a:t>Widgets are not exposed as objects.</a:t>
            </a:r>
          </a:p>
          <a:p>
            <a:r>
              <a:rPr lang="en-US" dirty="0"/>
              <a:t>Update the UI by calling the same composable function</a:t>
            </a:r>
          </a:p>
          <a:p>
            <a:r>
              <a:rPr lang="en-US" dirty="0"/>
              <a:t>Easy for architectural patterns such as </a:t>
            </a:r>
            <a:r>
              <a:rPr lang="en-US" dirty="0" err="1"/>
              <a:t>ViewModel</a:t>
            </a:r>
            <a:endParaRPr lang="en-US" dirty="0"/>
          </a:p>
          <a:p>
            <a:r>
              <a:rPr lang="en-US" dirty="0" err="1"/>
              <a:t>Composables</a:t>
            </a:r>
            <a:r>
              <a:rPr lang="en-US" dirty="0"/>
              <a:t> are responsible for transform the current Application state into UI </a:t>
            </a:r>
            <a:r>
              <a:rPr lang="en-US" dirty="0" err="1"/>
              <a:t>everytime</a:t>
            </a:r>
            <a:r>
              <a:rPr lang="en-US" dirty="0"/>
              <a:t> the observable data updates.</a:t>
            </a:r>
          </a:p>
        </p:txBody>
      </p:sp>
      <p:sp>
        <p:nvSpPr>
          <p:cNvPr id="2" name="Title 4">
            <a:extLst>
              <a:ext uri="{FF2B5EF4-FFF2-40B4-BE49-F238E27FC236}">
                <a16:creationId xmlns:a16="http://schemas.microsoft.com/office/drawing/2014/main" id="{9CC20BA7-6740-6745-A7D5-FDDC5978F8E9}"/>
              </a:ext>
            </a:extLst>
          </p:cNvPr>
          <p:cNvSpPr txBox="1">
            <a:spLocks/>
          </p:cNvSpPr>
          <p:nvPr/>
        </p:nvSpPr>
        <p:spPr>
          <a:xfrm>
            <a:off x="596901" y="403066"/>
            <a:ext cx="10510838" cy="892334"/>
          </a:xfrm>
          <a:prstGeom prst="rect">
            <a:avLst/>
          </a:prstGeom>
        </p:spPr>
        <p:txBody>
          <a:bodyPr vert="horz" lIns="0" tIns="0" rIns="0" bIns="0" rtlCol="0" anchor="t" anchorCtr="0">
            <a:noAutofit/>
          </a:bodyPr>
          <a:lstStyle>
            <a:lvl1pPr marL="0" algn="l" defTabSz="1170356" rtl="0" eaLnBrk="1" latinLnBrk="0" hangingPunct="1">
              <a:lnSpc>
                <a:spcPts val="3000"/>
              </a:lnSpc>
              <a:spcBef>
                <a:spcPts val="0"/>
              </a:spcBef>
              <a:spcAft>
                <a:spcPts val="0"/>
              </a:spcAft>
              <a:buNone/>
              <a:defRPr lang="en-GB" sz="2800" kern="1200">
                <a:gradFill flip="none" rotWithShape="1">
                  <a:gsLst>
                    <a:gs pos="0">
                      <a:srgbClr val="FF9E00"/>
                    </a:gs>
                    <a:gs pos="100000">
                      <a:srgbClr val="0071FF"/>
                    </a:gs>
                    <a:gs pos="35000">
                      <a:srgbClr val="E10000"/>
                    </a:gs>
                    <a:gs pos="85000">
                      <a:srgbClr val="21429C"/>
                    </a:gs>
                    <a:gs pos="60000">
                      <a:srgbClr val="B5007D"/>
                    </a:gs>
                  </a:gsLst>
                  <a:lin ang="0" scaled="1"/>
                  <a:tileRect/>
                </a:gradFill>
                <a:latin typeface="+mj-lt"/>
                <a:ea typeface="+mj-ea"/>
                <a:cs typeface="Sky Text Light"/>
              </a:defRPr>
            </a:lvl1pPr>
          </a:lstStyle>
          <a:p>
            <a:r>
              <a:rPr lang="en-US" dirty="0"/>
              <a:t>Android Jetpack Compose</a:t>
            </a:r>
            <a:br>
              <a:rPr lang="en-US" dirty="0"/>
            </a:br>
            <a:r>
              <a:rPr lang="en-US" sz="2000" dirty="0">
                <a:solidFill>
                  <a:schemeClr val="tx1"/>
                </a:solidFill>
                <a:ea typeface="Sky Text Medium" charset="0"/>
                <a:cs typeface="Sky Text Medium" charset="0"/>
              </a:rPr>
              <a:t>The declarative paradigm shift</a:t>
            </a:r>
          </a:p>
        </p:txBody>
      </p:sp>
      <p:pic>
        <p:nvPicPr>
          <p:cNvPr id="8" name="Picture 7" descr="Graphical user interface&#10;&#10;Description automatically generated">
            <a:extLst>
              <a:ext uri="{FF2B5EF4-FFF2-40B4-BE49-F238E27FC236}">
                <a16:creationId xmlns:a16="http://schemas.microsoft.com/office/drawing/2014/main" id="{DE3918D8-9622-CB79-9FE4-FF9E7AEEC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931" y="2095501"/>
            <a:ext cx="4740806" cy="2667000"/>
          </a:xfrm>
          <a:prstGeom prst="rect">
            <a:avLst/>
          </a:prstGeom>
        </p:spPr>
      </p:pic>
      <p:sp>
        <p:nvSpPr>
          <p:cNvPr id="3" name="Rectangle 2">
            <a:extLst>
              <a:ext uri="{FF2B5EF4-FFF2-40B4-BE49-F238E27FC236}">
                <a16:creationId xmlns:a16="http://schemas.microsoft.com/office/drawing/2014/main" id="{2D990D63-1CE3-76F5-86C4-C22C8EF08645}"/>
              </a:ext>
            </a:extLst>
          </p:cNvPr>
          <p:cNvSpPr/>
          <p:nvPr/>
        </p:nvSpPr>
        <p:spPr>
          <a:xfrm>
            <a:off x="643180" y="6152827"/>
            <a:ext cx="1309606" cy="131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752216"/>
      </p:ext>
    </p:extLst>
  </p:cSld>
  <p:clrMapOvr>
    <a:masterClrMapping/>
  </p:clrMapOvr>
  <p:transition>
    <p:fade/>
  </p:transition>
</p:sld>
</file>

<file path=ppt/theme/theme1.xml><?xml version="1.0" encoding="utf-8"?>
<a:theme xmlns:a="http://schemas.openxmlformats.org/drawingml/2006/main" name="Sky - Template">
  <a:themeElements>
    <a:clrScheme name="Sky Colours">
      <a:dk1>
        <a:srgbClr val="333333"/>
      </a:dk1>
      <a:lt1>
        <a:srgbClr val="FFFFFF"/>
      </a:lt1>
      <a:dk2>
        <a:srgbClr val="C1001F"/>
      </a:dk2>
      <a:lt2>
        <a:srgbClr val="C10068"/>
      </a:lt2>
      <a:accent1>
        <a:srgbClr val="009CDD"/>
      </a:accent1>
      <a:accent2>
        <a:srgbClr val="3333AD"/>
      </a:accent2>
      <a:accent3>
        <a:srgbClr val="B7C72A"/>
      </a:accent3>
      <a:accent4>
        <a:srgbClr val="006633"/>
      </a:accent4>
      <a:accent5>
        <a:srgbClr val="CC3300"/>
      </a:accent5>
      <a:accent6>
        <a:srgbClr val="EAB90C"/>
      </a:accent6>
      <a:hlink>
        <a:srgbClr val="000000"/>
      </a:hlink>
      <a:folHlink>
        <a:srgbClr val="000000"/>
      </a:folHlink>
    </a:clrScheme>
    <a:fontScheme name="Office">
      <a:majorFont>
        <a:latin typeface="Sky Text Medium"/>
        <a:ea typeface=""/>
        <a:cs typeface=""/>
      </a:majorFont>
      <a:minorFont>
        <a:latin typeface="Sky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2292750F-50CE-7B4B-A508-0013404613B6}" vid="{1D7F4198-268C-EB41-A388-3C999A12DB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8780E5332055448A71E46615EEBD1A" ma:contentTypeVersion="9" ma:contentTypeDescription="Create a new document." ma:contentTypeScope="" ma:versionID="72df7ba07296d6798705bb4c157c8af4">
  <xsd:schema xmlns:xsd="http://www.w3.org/2001/XMLSchema" xmlns:xs="http://www.w3.org/2001/XMLSchema" xmlns:p="http://schemas.microsoft.com/office/2006/metadata/properties" xmlns:ns2="1cdc0ce5-646b-4e71-96a2-f5e0078adebf" xmlns:ns3="fb7c0650-d227-4960-926a-1434f43cbf4a" targetNamespace="http://schemas.microsoft.com/office/2006/metadata/properties" ma:root="true" ma:fieldsID="e4cf6c072dbdb29a618ea428f9df0f86" ns2:_="" ns3:_="">
    <xsd:import namespace="1cdc0ce5-646b-4e71-96a2-f5e0078adebf"/>
    <xsd:import namespace="fb7c0650-d227-4960-926a-1434f43cbf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dc0ce5-646b-4e71-96a2-f5e0078ade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7c0650-d227-4960-926a-1434f43cbf4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C02638-B624-4BB1-AFF0-4FE7FEB3914E}">
  <ds:schemaRefs>
    <ds:schemaRef ds:uri="http://schemas.microsoft.com/sharepoint/v3/contenttype/forms"/>
  </ds:schemaRefs>
</ds:datastoreItem>
</file>

<file path=customXml/itemProps2.xml><?xml version="1.0" encoding="utf-8"?>
<ds:datastoreItem xmlns:ds="http://schemas.openxmlformats.org/officeDocument/2006/customXml" ds:itemID="{C18B10B6-6E4C-4DDC-91F8-2F1E68D76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dc0ce5-646b-4e71-96a2-f5e0078adebf"/>
    <ds:schemaRef ds:uri="fb7c0650-d227-4960-926a-1434f43cbf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053831-7290-4623-B66C-973B3E7118E0}">
  <ds:schemaRefs>
    <ds:schemaRef ds:uri="fb7c0650-d227-4960-926a-1434f43cbf4a"/>
    <ds:schemaRef ds:uri="http://www.w3.org/XML/1998/namespace"/>
    <ds:schemaRef ds:uri="1cdc0ce5-646b-4e71-96a2-f5e0078adebf"/>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Sky - Template</Template>
  <TotalTime>20301</TotalTime>
  <Words>2475</Words>
  <Application>Microsoft Macintosh PowerPoint</Application>
  <PresentationFormat>Custom</PresentationFormat>
  <Paragraphs>257</Paragraphs>
  <Slides>29</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Arial</vt:lpstr>
      <vt:lpstr>avenir-lt-w01_35-light1475496</vt:lpstr>
      <vt:lpstr>IBM Plex Serif</vt:lpstr>
      <vt:lpstr>Lucida Grande</vt:lpstr>
      <vt:lpstr>Roboto</vt:lpstr>
      <vt:lpstr>Sky Text</vt:lpstr>
      <vt:lpstr>Sky Text Medium</vt:lpstr>
      <vt:lpstr>source-serif-pro</vt:lpstr>
      <vt:lpstr>var(--ricos-custom-p-font-family,unset)</vt:lpstr>
      <vt:lpstr>Sky - Template</vt:lpstr>
      <vt:lpstr>MOBILE TECH TALKS</vt:lpstr>
      <vt:lpstr>PowerPoint Presentation</vt:lpstr>
      <vt:lpstr>Android Jetpack Compose</vt:lpstr>
      <vt:lpstr>Android Jetpack Compose What is Android Jetpack Compose? </vt:lpstr>
      <vt:lpstr>Android Jetpack Compose What is Android Jetpack Compose? </vt:lpstr>
      <vt:lpstr>Android Jetpack Compose What is Android Jetpack Compose? </vt:lpstr>
      <vt:lpstr>Android Jetpack Compose What is Android Jetpack Compose? </vt:lpstr>
      <vt:lpstr>Android Jetpack Compose The declarative programming paradigm  </vt:lpstr>
      <vt:lpstr>PowerPoint Presentation</vt:lpstr>
      <vt:lpstr>PowerPoint Presentation</vt:lpstr>
      <vt:lpstr>PowerPoint Presentation</vt:lpstr>
      <vt:lpstr>PowerPoint Presentation</vt:lpstr>
      <vt:lpstr>Android Jetpack Compose  Running with Jetpack Compose</vt:lpstr>
      <vt:lpstr>Android Jetpack Compose  Running with Jetpack Compose</vt:lpstr>
      <vt:lpstr>Android Jetpack Compose  Basic Components</vt:lpstr>
      <vt:lpstr>Android Jetpack Compose  Basic Components</vt:lpstr>
      <vt:lpstr>Android Jetpack Compose  Basic Components</vt:lpstr>
      <vt:lpstr>Android Jetpack Compose  Basic Components</vt:lpstr>
      <vt:lpstr>Android Jetpack Compose  Basic Components</vt:lpstr>
      <vt:lpstr>Android Jetpack Compose  Basic Components</vt:lpstr>
      <vt:lpstr>Android Jetpack Compose  Themes</vt:lpstr>
      <vt:lpstr>Android Jetpack Compose  Themes</vt:lpstr>
      <vt:lpstr>Android Jetpack Compose  Themes</vt:lpstr>
      <vt:lpstr>Android Jetpack Compose  Themes</vt:lpstr>
      <vt:lpstr>Demo </vt:lpstr>
      <vt:lpstr>Conclusion </vt:lpstr>
      <vt:lpstr>Bibliography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 template</dc:title>
  <dc:creator>Correia, João (Engineering Manager)</dc:creator>
  <cp:lastModifiedBy>Peixoto, Carlos (Developer)</cp:lastModifiedBy>
  <cp:revision>9</cp:revision>
  <cp:lastPrinted>2018-10-03T08:36:46Z</cp:lastPrinted>
  <dcterms:created xsi:type="dcterms:W3CDTF">2022-06-03T07:59:21Z</dcterms:created>
  <dcterms:modified xsi:type="dcterms:W3CDTF">2023-01-26T10:19:01Z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0x010100458780E5332055448A71E46615EEBD1A</vt:lpwstr>
  </property>
</Properties>
</file>